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49"/>
  </p:notesMasterIdLst>
  <p:handoutMasterIdLst>
    <p:handoutMasterId r:id="rId50"/>
  </p:handoutMasterIdLst>
  <p:sldIdLst>
    <p:sldId id="256" r:id="rId2"/>
    <p:sldId id="409" r:id="rId3"/>
    <p:sldId id="410" r:id="rId4"/>
    <p:sldId id="411" r:id="rId5"/>
    <p:sldId id="412" r:id="rId6"/>
    <p:sldId id="408" r:id="rId7"/>
    <p:sldId id="385" r:id="rId8"/>
    <p:sldId id="368" r:id="rId9"/>
    <p:sldId id="365" r:id="rId10"/>
    <p:sldId id="369" r:id="rId11"/>
    <p:sldId id="381" r:id="rId12"/>
    <p:sldId id="379" r:id="rId13"/>
    <p:sldId id="372" r:id="rId14"/>
    <p:sldId id="393" r:id="rId15"/>
    <p:sldId id="400" r:id="rId16"/>
    <p:sldId id="401" r:id="rId17"/>
    <p:sldId id="382" r:id="rId18"/>
    <p:sldId id="384" r:id="rId19"/>
    <p:sldId id="386" r:id="rId20"/>
    <p:sldId id="387" r:id="rId21"/>
    <p:sldId id="389" r:id="rId22"/>
    <p:sldId id="399" r:id="rId23"/>
    <p:sldId id="390" r:id="rId24"/>
    <p:sldId id="391" r:id="rId25"/>
    <p:sldId id="392" r:id="rId26"/>
    <p:sldId id="394" r:id="rId27"/>
    <p:sldId id="388" r:id="rId28"/>
    <p:sldId id="395" r:id="rId29"/>
    <p:sldId id="397" r:id="rId30"/>
    <p:sldId id="402" r:id="rId31"/>
    <p:sldId id="403" r:id="rId32"/>
    <p:sldId id="398" r:id="rId33"/>
    <p:sldId id="404" r:id="rId34"/>
    <p:sldId id="405" r:id="rId35"/>
    <p:sldId id="406" r:id="rId36"/>
    <p:sldId id="407" r:id="rId37"/>
    <p:sldId id="414" r:id="rId38"/>
    <p:sldId id="417" r:id="rId39"/>
    <p:sldId id="416" r:id="rId40"/>
    <p:sldId id="418" r:id="rId41"/>
    <p:sldId id="419" r:id="rId42"/>
    <p:sldId id="420" r:id="rId43"/>
    <p:sldId id="421" r:id="rId44"/>
    <p:sldId id="422" r:id="rId45"/>
    <p:sldId id="423" r:id="rId46"/>
    <p:sldId id="424" r:id="rId47"/>
    <p:sldId id="383"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C8300"/>
    <a:srgbClr val="B08600"/>
    <a:srgbClr val="CBD1DD"/>
    <a:srgbClr val="E7EAEF"/>
    <a:srgbClr val="FF0000"/>
    <a:srgbClr val="394045"/>
    <a:srgbClr val="BFBFBF"/>
    <a:srgbClr val="000000"/>
    <a:srgbClr val="A5002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22" autoAdjust="0"/>
    <p:restoredTop sz="89520" autoAdjust="0"/>
  </p:normalViewPr>
  <p:slideViewPr>
    <p:cSldViewPr snapToGrid="0">
      <p:cViewPr>
        <p:scale>
          <a:sx n="64" d="100"/>
          <a:sy n="64" d="100"/>
        </p:scale>
        <p:origin x="-1560" y="-36"/>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7DF2C450-192B-4136-A13A-6FBD17889032}" type="presOf" srcId="{AA37C565-8227-47BE-938D-F0254EF29510}" destId="{357AEA59-21F0-45F8-A04A-C6A6C8AF2562}" srcOrd="0" destOrd="0" presId="urn:microsoft.com/office/officeart/2005/8/layout/cycle2"/>
    <dgm:cxn modelId="{05B9A5BF-1664-4C9E-8542-9C1EC444ABE1}" type="presOf" srcId="{3766CEFC-D74E-4FC6-B9BD-CE4F3847A8F1}" destId="{4B49315F-91DD-4CBB-BA8F-EFE63A088439}" srcOrd="0" destOrd="0" presId="urn:microsoft.com/office/officeart/2005/8/layout/cycle2"/>
    <dgm:cxn modelId="{23582A3B-D8E7-42DF-BC83-44EA89EE0E37}" type="presOf" srcId="{2D629D79-084D-4FF9-8DF9-08F54FFF92DE}" destId="{8D88EC16-041F-468E-A4EE-B0C17C298D88}"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E2D092FB-EAF9-4474-B126-BBE1F8D70671}" srcId="{AA37C565-8227-47BE-938D-F0254EF29510}" destId="{EC9506A9-2AA9-4DAF-B71F-944126D78DFB}" srcOrd="0" destOrd="0" parTransId="{0BA01EA1-3A24-45EC-869B-EAA8917A7785}" sibTransId="{14B05B4C-02A9-45B0-B4A4-03AAD9897D5B}"/>
    <dgm:cxn modelId="{118D518B-4E4B-4165-A5B9-7E7CDA798BAF}" srcId="{AA37C565-8227-47BE-938D-F0254EF29510}" destId="{76A1EA92-51E5-49EB-A181-D50B98697B05}" srcOrd="3" destOrd="0" parTransId="{3A80FFA8-4626-4D9F-869E-08D8049AE90B}" sibTransId="{9E4C12CE-879A-4AB8-B6B2-D13C4FC29454}"/>
    <dgm:cxn modelId="{E6A10162-6A89-43D5-8682-AF0D3AAB5C25}" type="presOf" srcId="{E43FB99E-5163-4102-8C51-726D611F747C}" destId="{F30247C7-152E-4FDC-9646-BB20CCC1E8C7}" srcOrd="1"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EAC77074-219C-4E9D-B03B-34EB7355D9F9}" type="presOf" srcId="{899BA343-E663-4062-B766-D4AB02F4C39C}" destId="{CED54BA0-F15B-4184-B79E-B8D2EC41BDAD}" srcOrd="0" destOrd="0" presId="urn:microsoft.com/office/officeart/2005/8/layout/cycle2"/>
    <dgm:cxn modelId="{D772DB86-5BFF-47AF-8904-D6ECBBBF86ED}" type="presOf" srcId="{14B05B4C-02A9-45B0-B4A4-03AAD9897D5B}" destId="{65BBC022-844A-48BC-9988-8C6E8A767F43}" srcOrd="1"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8163C8CA-F246-4C85-AFE7-9A9E3B2E6704}" type="presOf" srcId="{EC9506A9-2AA9-4DAF-B71F-944126D78DFB}" destId="{74011F2E-B577-4A88-8DEF-7DD3C944D4FD}"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70E3849B-AF2D-411D-80DA-4038D860F3E8}" type="presOf" srcId="{899BA343-E663-4062-B766-D4AB02F4C39C}" destId="{DB7A3A1A-810F-4459-AD3E-971F11602EE1}"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C</a:t>
          </a:r>
          <a:endParaRPr lang="es-PE" sz="1800" kern="1200" dirty="0"/>
        </a:p>
      </dsp:txBody>
      <dsp:txXfrm>
        <a:off x="0" y="2565735"/>
        <a:ext cx="1607631" cy="500774"/>
      </dsp:txXfrm>
    </dsp:sp>
    <dsp:sp modelId="{A6F6F72C-3F3A-405F-85F3-ABB6FDE094F1}">
      <dsp:nvSpPr>
        <dsp:cNvPr id="0" name=""/>
        <dsp:cNvSpPr/>
      </dsp:nvSpPr>
      <dsp:spPr>
        <a:xfrm>
          <a:off x="0" y="1795233"/>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1" cy="500774"/>
      </dsp:txXfrm>
    </dsp:sp>
    <dsp:sp modelId="{AFFA892E-02C5-41F1-BCCE-C3E3F4E3B9DE}">
      <dsp:nvSpPr>
        <dsp:cNvPr id="0" name=""/>
        <dsp:cNvSpPr/>
      </dsp:nvSpPr>
      <dsp:spPr>
        <a:xfrm>
          <a:off x="0" y="1194262"/>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1" cy="500774"/>
      </dsp:txXfrm>
    </dsp:sp>
    <dsp:sp modelId="{4F0FEE05-82C0-4CAE-8EAE-462F67CB5628}">
      <dsp:nvSpPr>
        <dsp:cNvPr id="0" name=""/>
        <dsp:cNvSpPr/>
      </dsp:nvSpPr>
      <dsp:spPr>
        <a:xfrm>
          <a:off x="0" y="596234"/>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1" cy="500774"/>
      </dsp:txXfrm>
    </dsp:sp>
    <dsp:sp modelId="{86B283F2-BE13-455B-8A5C-6950E12279D2}">
      <dsp:nvSpPr>
        <dsp:cNvPr id="0" name=""/>
        <dsp:cNvSpPr/>
      </dsp:nvSpPr>
      <dsp:spPr>
        <a:xfrm>
          <a:off x="0" y="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1" cy="50077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10/6/2013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‹Nº›</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10/6/2013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‹Nº›</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verraes.net/2013/07/managed-technical-deb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ompsoftplc.blogspot.com/"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launchingtechventures.blogspot.com/2011/03/creating-mountains-of-technical-debt-in.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zacgery.blogspot.com/2013/05/technical-debt-in-agile-world.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agileconsortium.blogspot.com/2011/07/scrum-hates-technical-debt.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7" Type="http://schemas.openxmlformats.org/officeDocument/2006/relationships/hyperlink" Target="http://queue.acm.org/detail.cfm?id=2168798"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www.infoq.com/articles/managing-technical-debt" TargetMode="External"/><Relationship Id="rId5" Type="http://schemas.openxmlformats.org/officeDocument/2006/relationships/hyperlink" Target="http://www.ebizq.net/blogs/agile_enterprise/2009/11/dont-fall-in-the-alignment-trap.php" TargetMode="External"/><Relationship Id="rId4" Type="http://schemas.openxmlformats.org/officeDocument/2006/relationships/hyperlink" Target="http://pm.stackexchange.com/questions/7954/how-do-you-manage-technical-deb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codovation.com/2012/06/effective-steps-to-reduce-technical-debt-an-agile-approac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www.ontechnicaldebt.com/blog/steve-mcconnell-on-categorizing-managing-technical-debt/" TargetMode="External"/><Relationship Id="rId4" Type="http://schemas.openxmlformats.org/officeDocument/2006/relationships/hyperlink" Target="http://www.sqale.org/blog/why-managers-like-the-technical-debt-concep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infoq.com/news/2010/03/monetizing-technical-deb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theagileexecutive.com/2010/03/01/using-credit-limits-to-constrain-development-on-margin/" TargetMode="External"/><Relationship Id="rId3" Type="http://schemas.openxmlformats.org/officeDocument/2006/relationships/hyperlink" Target="http://www.infoq.com/news/2010/03/monetizing-technical-debt" TargetMode="External"/><Relationship Id="rId7" Type="http://schemas.openxmlformats.org/officeDocument/2006/relationships/hyperlink" Target="http://blog.cutter.com/2010/03/22/quantifying-the-start-afresh-op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theagileexecutive.com/2009/02/01/can-you-afford-the-software-you-are-developing/" TargetMode="External"/><Relationship Id="rId5" Type="http://schemas.openxmlformats.org/officeDocument/2006/relationships/hyperlink" Target="http://theagileexecutive.com/2010/03/04/should-you-invest-in-this-software/" TargetMode="External"/><Relationship Id="rId4" Type="http://schemas.openxmlformats.org/officeDocument/2006/relationships/hyperlink" Target="http://theagileexecutive.com/2009/09/29/technical-debt-on-your-balance-shee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www.jrothman.com/blog/mpd/2009/10/expressing-technical-debt-as-user-stories-helps-with-roi.html" TargetMode="External"/><Relationship Id="rId4" Type="http://schemas.openxmlformats.org/officeDocument/2006/relationships/hyperlink" Target="http://www.infoq.com/news/2013/03/user-stories-technical-deb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gogamestorm.com/wp-content/uploads/2011/03/speedboat.jpg"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innovationgames.com/2010/01/using-speed-boat-for-process-improvement/" TargetMode="External"/><Relationship Id="rId4" Type="http://schemas.openxmlformats.org/officeDocument/2006/relationships/hyperlink" Target="http://innovationgames.com/2010/04/using-innovation-games%C2%AE-to-identify-and-prioritize-technical-deb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blog.crisp.se/2012/10/25/henrikkniberg/agile-product-ownership-in-a-nutshell" TargetMode="External"/><Relationship Id="rId4" Type="http://schemas.openxmlformats.org/officeDocument/2006/relationships/hyperlink" Target="http://blog.crisp.se/2013/07/12/henrikkniberg/the-solution-to-technical-debt"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dzone.com/articles/definitions-done-practic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vlive.blogspot.com/2013/07/technical-debt-drupal-development.html"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scrumalliance.org/community/articles/2008/february/reducing-the-test-automation-deficit"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amazon.com/Agile-Project-Management-Creating-Innovative/dp/0321658396/ref=ed_oe_p"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blog.cutter.com/2009/08/10/beyond-scope-schedule-and-cost-measuring-agile-performance/"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blog.cutter.com/2009/08/10/beyond-scope-schedule-and-cost-measuring-agile-performance/"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www.amazon.com/Quality-Software-Management-Systems-Thinking/dp/0932633226/ref=sr_1_fkmr0_3?ie=UTF8&amp;qid=1286123637&amp;sr=8-3-fkmr0" TargetMode="External"/><Relationship Id="rId5" Type="http://schemas.openxmlformats.org/officeDocument/2006/relationships/hyperlink" Target="http://www.cutter.com/index.html" TargetMode="External"/><Relationship Id="rId4" Type="http://schemas.openxmlformats.org/officeDocument/2006/relationships/hyperlink" Target="http://theagileexecutive.com/2010/10/06/the-real-cost-of-one-trillion-dollars-in-it-debt-part-ii-the-performance-parado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docs.codehaus.org/display/SONAR/Technical+Debt+Plugin" TargetMode="External"/><Relationship Id="rId4" Type="http://schemas.openxmlformats.org/officeDocument/2006/relationships/hyperlink" Target="http://blog.techdebt.org/interviews/230/interview-with-israel-gat-on-technical-debt-cutter-consortiu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smtClean="0">
                <a:solidFill>
                  <a:srgbClr val="FF0000"/>
                </a:solidFill>
              </a:rPr>
              <a:t>Attention!</a:t>
            </a:r>
          </a:p>
          <a:p>
            <a:endParaRPr lang="en-US" sz="2000" b="0" dirty="0" smtClean="0">
              <a:solidFill>
                <a:srgbClr val="FF0000"/>
              </a:solidFill>
            </a:endParaRPr>
          </a:p>
          <a:p>
            <a:r>
              <a:rPr lang="en-US" sz="2000" b="0" dirty="0" smtClean="0">
                <a:solidFill>
                  <a:srgbClr val="FF0000"/>
                </a:solidFill>
              </a:rPr>
              <a:t>Before opening this template be sure that you have the following fonts installed:</a:t>
            </a:r>
          </a:p>
          <a:p>
            <a:pPr fontAlgn="base"/>
            <a:endParaRPr lang="en-US" sz="1600" b="1" kern="1200" cap="all" dirty="0" smtClean="0">
              <a:solidFill>
                <a:schemeClr val="tx1"/>
              </a:solidFill>
              <a:effectLst/>
              <a:latin typeface="+mn-lt"/>
              <a:ea typeface="+mn-ea"/>
              <a:cs typeface="+mn-cs"/>
            </a:endParaRPr>
          </a:p>
          <a:p>
            <a:pPr fontAlgn="base"/>
            <a:r>
              <a:rPr lang="en-US" sz="1600" b="1" kern="1200" cap="none" dirty="0" err="1" smtClean="0">
                <a:solidFill>
                  <a:schemeClr val="tx1"/>
                </a:solidFill>
                <a:effectLst/>
                <a:latin typeface="+mn-lt"/>
                <a:ea typeface="+mn-ea"/>
                <a:cs typeface="+mn-cs"/>
              </a:rPr>
              <a:t>Novecento</a:t>
            </a:r>
            <a:r>
              <a:rPr lang="en-US" sz="1600" b="1" kern="1200" cap="none" dirty="0" smtClean="0">
                <a:solidFill>
                  <a:schemeClr val="tx1"/>
                </a:solidFill>
                <a:effectLst/>
                <a:latin typeface="+mn-lt"/>
                <a:ea typeface="+mn-ea"/>
                <a:cs typeface="+mn-cs"/>
              </a:rPr>
              <a:t> wide font family (6 free weight)</a:t>
            </a:r>
            <a:endParaRPr lang="en-US" sz="1600" kern="1200" dirty="0" smtClean="0">
              <a:solidFill>
                <a:schemeClr val="tx1"/>
              </a:solidFill>
              <a:effectLst/>
              <a:latin typeface="+mn-lt"/>
              <a:ea typeface="+mn-ea"/>
              <a:cs typeface="+mn-cs"/>
            </a:endParaRPr>
          </a:p>
          <a:p>
            <a:pPr fontAlgn="base"/>
            <a:r>
              <a:rPr lang="en-US" sz="1600" b="1" u="sng" kern="1200" cap="none" dirty="0" smtClean="0">
                <a:solidFill>
                  <a:schemeClr val="tx1"/>
                </a:solidFill>
                <a:effectLst/>
                <a:latin typeface="+mn-lt"/>
                <a:ea typeface="+mn-ea"/>
                <a:cs typeface="+mn-cs"/>
              </a:rPr>
              <a:t>http://typography.synthview.com</a:t>
            </a:r>
          </a:p>
          <a:p>
            <a:pPr fontAlgn="base"/>
            <a:endParaRPr lang="en-US" sz="1600" b="1" u="sng" kern="1200" cap="none" dirty="0" smtClean="0">
              <a:solidFill>
                <a:schemeClr val="tx1"/>
              </a:solidFill>
              <a:effectLst/>
              <a:latin typeface="+mn-lt"/>
              <a:ea typeface="+mn-ea"/>
              <a:cs typeface="+mn-cs"/>
            </a:endParaRPr>
          </a:p>
          <a:p>
            <a:pPr fontAlgn="base"/>
            <a:r>
              <a:rPr lang="en-US" sz="1600" b="1" kern="1200" cap="none" dirty="0" err="1" smtClean="0">
                <a:solidFill>
                  <a:schemeClr val="tx1"/>
                </a:solidFill>
                <a:effectLst/>
                <a:latin typeface="+mn-lt"/>
                <a:ea typeface="+mn-ea"/>
                <a:cs typeface="+mn-cs"/>
              </a:rPr>
              <a:t>Abattis</a:t>
            </a:r>
            <a:r>
              <a:rPr lang="en-US" sz="1600" b="1" kern="1200" cap="none" dirty="0" smtClean="0">
                <a:solidFill>
                  <a:schemeClr val="tx1"/>
                </a:solidFill>
                <a:effectLst/>
                <a:latin typeface="+mn-lt"/>
                <a:ea typeface="+mn-ea"/>
                <a:cs typeface="+mn-cs"/>
              </a:rPr>
              <a:t> </a:t>
            </a:r>
            <a:r>
              <a:rPr lang="en-US" sz="1600" b="1" kern="1200" cap="none" dirty="0" err="1" smtClean="0">
                <a:solidFill>
                  <a:schemeClr val="tx1"/>
                </a:solidFill>
                <a:effectLst/>
                <a:latin typeface="+mn-lt"/>
                <a:ea typeface="+mn-ea"/>
                <a:cs typeface="+mn-cs"/>
              </a:rPr>
              <a:t>Cantarell</a:t>
            </a:r>
            <a:endParaRPr lang="en-US" sz="1600" kern="1200" dirty="0" smtClean="0">
              <a:solidFill>
                <a:schemeClr val="tx1"/>
              </a:solidFill>
              <a:effectLst/>
              <a:latin typeface="+mn-lt"/>
              <a:ea typeface="+mn-ea"/>
              <a:cs typeface="+mn-cs"/>
            </a:endParaRPr>
          </a:p>
          <a:p>
            <a:pPr fontAlgn="base"/>
            <a:r>
              <a:rPr lang="en-US" sz="1600" b="1" u="sng" kern="1200" cap="none" dirty="0" smtClean="0">
                <a:solidFill>
                  <a:schemeClr val="tx1"/>
                </a:solidFill>
                <a:effectLst/>
                <a:latin typeface="+mn-lt"/>
                <a:ea typeface="+mn-ea"/>
                <a:cs typeface="+mn-cs"/>
              </a:rPr>
              <a:t>http://www.fontsquirrel.com/fonts/cantarell</a:t>
            </a:r>
          </a:p>
          <a:p>
            <a:pPr fontAlgn="base"/>
            <a:endParaRPr lang="en-US" sz="1600" b="1" u="sng" kern="1200" cap="none" dirty="0" smtClean="0">
              <a:solidFill>
                <a:schemeClr val="tx1"/>
              </a:solidFill>
              <a:effectLst/>
              <a:latin typeface="+mn-lt"/>
              <a:ea typeface="+mn-ea"/>
              <a:cs typeface="+mn-cs"/>
            </a:endParaRPr>
          </a:p>
          <a:p>
            <a:pPr fontAlgn="base"/>
            <a:r>
              <a:rPr lang="en-US" sz="1600" b="1" kern="1200" dirty="0" smtClean="0">
                <a:solidFill>
                  <a:schemeClr val="tx1"/>
                </a:solidFill>
                <a:effectLst/>
                <a:latin typeface="+mn-lt"/>
                <a:ea typeface="+mn-ea"/>
                <a:cs typeface="+mn-cs"/>
              </a:rPr>
              <a:t>Icon Sets Fonts:</a:t>
            </a:r>
          </a:p>
          <a:p>
            <a:pPr fontAlgn="base"/>
            <a:endParaRPr lang="en-US" sz="1600" b="1" kern="1200" dirty="0" smtClean="0">
              <a:solidFill>
                <a:schemeClr val="tx1"/>
              </a:solidFill>
              <a:effectLst/>
              <a:latin typeface="+mn-lt"/>
              <a:ea typeface="+mn-ea"/>
              <a:cs typeface="+mn-cs"/>
            </a:endParaRPr>
          </a:p>
          <a:p>
            <a:pPr fontAlgn="base"/>
            <a:r>
              <a:rPr lang="en-US" sz="1600" b="1" kern="1200" dirty="0" smtClean="0">
                <a:solidFill>
                  <a:schemeClr val="tx1"/>
                </a:solidFill>
                <a:effectLst/>
                <a:latin typeface="+mn-lt"/>
                <a:ea typeface="+mn-ea"/>
                <a:cs typeface="+mn-cs"/>
              </a:rPr>
              <a:t>raphaelicons-webfont.ttf</a:t>
            </a:r>
            <a:r>
              <a:rPr lang="en-US" sz="1600" b="1" kern="1200" baseline="0" dirty="0" smtClean="0">
                <a:solidFill>
                  <a:schemeClr val="tx1"/>
                </a:solidFill>
                <a:effectLst/>
                <a:latin typeface="+mn-lt"/>
                <a:ea typeface="+mn-ea"/>
                <a:cs typeface="+mn-cs"/>
              </a:rPr>
              <a:t>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http://icons.marekventur.de</a:t>
            </a:r>
          </a:p>
          <a:p>
            <a:pPr marL="0" marR="0" indent="0" algn="l" defTabSz="914400" rtl="0" eaLnBrk="1" fontAlgn="base"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iconic_stroke.ttf</a:t>
            </a:r>
            <a:r>
              <a:rPr lang="en-US" sz="1600" b="1" kern="1200" baseline="0" dirty="0" smtClean="0">
                <a:solidFill>
                  <a:schemeClr val="tx1"/>
                </a:solidFill>
                <a:effectLst/>
                <a:latin typeface="+mn-lt"/>
                <a:ea typeface="+mn-ea"/>
                <a:cs typeface="+mn-cs"/>
              </a:rPr>
              <a:t>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http://somerandomdude.com/work/iconic</a:t>
            </a:r>
          </a:p>
          <a:p>
            <a:pPr fontAlgn="base"/>
            <a:r>
              <a:rPr lang="en-US" sz="1600" b="1" kern="1200" dirty="0" smtClean="0">
                <a:solidFill>
                  <a:schemeClr val="tx1"/>
                </a:solidFill>
                <a:effectLst/>
                <a:latin typeface="+mn-lt"/>
                <a:ea typeface="+mn-ea"/>
                <a:cs typeface="+mn-cs"/>
              </a:rPr>
              <a:t>modernpics.otf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http://www.fontsquirrel.com/fonts/modern-pictograms</a:t>
            </a:r>
            <a:endParaRPr lang="en-US"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general_foundicons.ttf,</a:t>
            </a:r>
            <a:r>
              <a:rPr lang="en-US" sz="1600" b="1" kern="1200" baseline="0" dirty="0" smtClean="0">
                <a:solidFill>
                  <a:schemeClr val="tx1"/>
                </a:solidFill>
                <a:effectLst/>
                <a:latin typeface="+mn-lt"/>
                <a:ea typeface="+mn-ea"/>
                <a:cs typeface="+mn-cs"/>
              </a:rPr>
              <a:t> </a:t>
            </a:r>
            <a:r>
              <a:rPr lang="en-US" sz="1600" b="1" kern="1200" dirty="0" smtClean="0">
                <a:solidFill>
                  <a:schemeClr val="tx1"/>
                </a:solidFill>
                <a:effectLst/>
                <a:latin typeface="+mn-lt"/>
                <a:ea typeface="+mn-ea"/>
                <a:cs typeface="+mn-cs"/>
              </a:rPr>
              <a:t>social_foundicons.ttf, accessibility_foundicons.ttf</a:t>
            </a:r>
            <a:r>
              <a:rPr lang="en-US" sz="1600" kern="1200" dirty="0" smtClean="0">
                <a:solidFill>
                  <a:schemeClr val="tx1"/>
                </a:solidFill>
                <a:effectLst/>
                <a:latin typeface="+mn-lt"/>
                <a:ea typeface="+mn-ea"/>
                <a:cs typeface="+mn-cs"/>
              </a:rPr>
              <a:t> from this page: </a:t>
            </a:r>
            <a:r>
              <a:rPr lang="en-US" sz="1600" u="sng" kern="1200" dirty="0" smtClean="0">
                <a:solidFill>
                  <a:schemeClr val="tx1"/>
                </a:solidFill>
                <a:effectLst/>
                <a:latin typeface="+mn-lt"/>
                <a:ea typeface="+mn-ea"/>
                <a:cs typeface="+mn-cs"/>
              </a:rPr>
              <a:t>http://www.zurb.com/playground/foundation-icons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fontawesome-webfont.ttf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http://fortawesome.github.com/Font-Awesome</a:t>
            </a:r>
          </a:p>
          <a:p>
            <a:pPr marL="0" marR="0" indent="0" algn="l" defTabSz="914400" rtl="0" eaLnBrk="1" fontAlgn="base"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Entypo.otf</a:t>
            </a:r>
            <a:r>
              <a:rPr lang="en-US" sz="1600" kern="1200" dirty="0" smtClean="0">
                <a:solidFill>
                  <a:schemeClr val="tx1"/>
                </a:solidFill>
                <a:effectLst/>
                <a:latin typeface="+mn-lt"/>
                <a:ea typeface="+mn-ea"/>
                <a:cs typeface="+mn-cs"/>
              </a:rPr>
              <a:t> from this page: </a:t>
            </a:r>
            <a:r>
              <a:rPr lang="en-US" sz="1600" u="sng" kern="1200" dirty="0" smtClean="0">
                <a:solidFill>
                  <a:schemeClr val="tx1"/>
                </a:solidFill>
                <a:effectLst/>
                <a:latin typeface="+mn-lt"/>
                <a:ea typeface="+mn-ea"/>
                <a:cs typeface="+mn-cs"/>
              </a:rPr>
              <a:t>http://www.fontsquirrel.com/fonts/entypo</a:t>
            </a:r>
          </a:p>
          <a:p>
            <a:pPr fontAlgn="base"/>
            <a:r>
              <a:rPr lang="en-US" sz="1600" b="1" kern="1200" dirty="0" smtClean="0">
                <a:solidFill>
                  <a:schemeClr val="tx1"/>
                </a:solidFill>
                <a:effectLst/>
                <a:latin typeface="+mn-lt"/>
                <a:ea typeface="+mn-ea"/>
                <a:cs typeface="+mn-cs"/>
              </a:rPr>
              <a:t>sosa.ttf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http://www.tenbytwenty.com/sosa.php</a:t>
            </a:r>
          </a:p>
          <a:p>
            <a:pPr fontAlgn="base"/>
            <a:endParaRPr lang="en-US" sz="1600" u="sng" kern="1200" dirty="0" smtClean="0">
              <a:solidFill>
                <a:schemeClr val="tx1"/>
              </a:solidFill>
              <a:effectLst/>
              <a:latin typeface="+mn-lt"/>
              <a:ea typeface="+mn-ea"/>
              <a:cs typeface="+mn-cs"/>
            </a:endParaRPr>
          </a:p>
          <a:p>
            <a:pPr fontAlgn="base"/>
            <a:r>
              <a:rPr lang="en-US" sz="1600" b="0" i="0" u="none" kern="1200" dirty="0" smtClean="0">
                <a:solidFill>
                  <a:schemeClr val="tx1"/>
                </a:solidFill>
                <a:effectLst/>
                <a:latin typeface="+mn-lt"/>
                <a:ea typeface="+mn-ea"/>
                <a:cs typeface="+mn-cs"/>
              </a:rPr>
              <a:t>All fonts are permitted free use in commercial projects</a:t>
            </a:r>
            <a:endParaRPr lang="en-US" sz="1600" u="non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3548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Broma</a:t>
            </a:r>
            <a:r>
              <a:rPr lang="en-US" sz="1200" b="0" i="0" kern="1200" dirty="0" smtClean="0">
                <a:solidFill>
                  <a:schemeClr val="tx1"/>
                </a:solidFill>
                <a:effectLst/>
                <a:latin typeface="+mn-lt"/>
                <a:ea typeface="+mn-ea"/>
                <a:cs typeface="+mn-cs"/>
              </a:rPr>
              <a:t> de no </a:t>
            </a:r>
            <a:r>
              <a:rPr lang="en-US" sz="1200" b="0" i="0" kern="1200" dirty="0" err="1" smtClean="0">
                <a:solidFill>
                  <a:schemeClr val="tx1"/>
                </a:solidFill>
                <a:effectLst/>
                <a:latin typeface="+mn-lt"/>
                <a:ea typeface="+mn-ea"/>
                <a:cs typeface="+mn-cs"/>
              </a:rPr>
              <a:t>ponernos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refactorizar</a:t>
            </a:r>
            <a:r>
              <a:rPr lang="en-US" sz="1200" b="0" i="0" kern="1200" baseline="0" dirty="0" smtClean="0">
                <a:solidFill>
                  <a:schemeClr val="tx1"/>
                </a:solidFill>
                <a:effectLst/>
                <a:latin typeface="+mn-lt"/>
                <a:ea typeface="+mn-ea"/>
                <a:cs typeface="+mn-cs"/>
              </a:rPr>
              <a:t> un sprint </a:t>
            </a:r>
            <a:r>
              <a:rPr lang="en-US" sz="1200" b="0" i="0" kern="1200" baseline="0" dirty="0" err="1" smtClean="0">
                <a:solidFill>
                  <a:schemeClr val="tx1"/>
                </a:solidFill>
                <a:effectLst/>
                <a:latin typeface="+mn-lt"/>
                <a:ea typeface="+mn-ea"/>
                <a:cs typeface="+mn-cs"/>
              </a:rPr>
              <a:t>entero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entregar</a:t>
            </a:r>
            <a:r>
              <a:rPr lang="en-US" sz="1200" b="0" i="0" kern="1200" baseline="0" dirty="0" smtClean="0">
                <a:solidFill>
                  <a:schemeClr val="tx1"/>
                </a:solidFill>
                <a:effectLst/>
                <a:latin typeface="+mn-lt"/>
                <a:ea typeface="+mn-ea"/>
                <a:cs typeface="+mn-cs"/>
              </a:rPr>
              <a:t> valor.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responsible de </a:t>
            </a:r>
            <a:r>
              <a:rPr lang="en-US" sz="1200" b="0" i="0" kern="1200" baseline="0" dirty="0" err="1" smtClean="0">
                <a:solidFill>
                  <a:schemeClr val="tx1"/>
                </a:solidFill>
                <a:effectLst/>
                <a:latin typeface="+mn-lt"/>
                <a:ea typeface="+mn-ea"/>
                <a:cs typeface="+mn-cs"/>
              </a:rPr>
              <a:t>planificar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priorizar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afecta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claramente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Technical Debt is, and should be, a PM's concern</a:t>
            </a:r>
            <a:endParaRPr lang="es-PE" dirty="0" smtClean="0">
              <a:hlinkClick r:id="rId3"/>
            </a:endParaRPr>
          </a:p>
          <a:p>
            <a:endParaRPr lang="es-PE" dirty="0" smtClean="0">
              <a:hlinkClick r:id="rId3"/>
            </a:endParaRPr>
          </a:p>
          <a:p>
            <a:r>
              <a:rPr lang="es-PE" dirty="0" smtClean="0">
                <a:hlinkClick r:id="rId3"/>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Pensar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donde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s-PE" dirty="0" smtClean="0">
                <a:hlinkClick r:id="rId4"/>
              </a:rPr>
              <a:t>http://pm.stackexchange.com/questions/7954/how-do-you-manage-technical-debt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Educate the business about the cost of technical debt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Technical debt only happens in the face of time pressure (or as a result of bad habit or lack of skill, which are a different problem, solved by having time to learn how to do the job well... so, time pressure).</a:t>
            </a:r>
          </a:p>
          <a:p>
            <a:pPr fontAlgn="base"/>
            <a:r>
              <a:rPr lang="en-US" sz="1200" b="0" i="0" kern="1200" dirty="0" smtClean="0">
                <a:solidFill>
                  <a:schemeClr val="tx1"/>
                </a:solidFill>
                <a:effectLst/>
                <a:latin typeface="+mn-lt"/>
                <a:ea typeface="+mn-ea"/>
                <a:cs typeface="+mn-cs"/>
              </a:rPr>
              <a:t>By keeping track of the growing cost of the debt and making the business aware of it, you can help to show them the value of the options they're losing. This could include things like your best developers leaving, and the cost of re-hiring; how much extra time the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reckon it took to create a new feature as a result of technical debt; how much more effective the team is when they're given the chance to take pride in their work instead of bowing to business pressure.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educate them about </a:t>
            </a:r>
            <a:r>
              <a:rPr lang="en-US" sz="1200" b="0" i="0" u="none" strike="noStrike" kern="1200" dirty="0" smtClean="0">
                <a:solidFill>
                  <a:schemeClr val="tx1"/>
                </a:solidFill>
                <a:effectLst/>
                <a:latin typeface="+mn-lt"/>
                <a:ea typeface="+mn-ea"/>
                <a:cs typeface="+mn-cs"/>
                <a:hlinkClick r:id="rId5"/>
              </a:rPr>
              <a:t>the alignment trap</a:t>
            </a:r>
            <a:r>
              <a:rPr lang="en-US" sz="1200" b="0" i="0" kern="1200" dirty="0" smtClean="0">
                <a:solidFill>
                  <a:schemeClr val="tx1"/>
                </a:solidFill>
                <a:effectLst/>
                <a:latin typeface="+mn-lt"/>
                <a:ea typeface="+mn-ea"/>
                <a:cs typeface="+mn-cs"/>
              </a:rPr>
              <a:t>. "Companies in which IT was highly aligned with business but not effective were considerably worse off than companies in which IT was less aligned and merely kept the systems running.“</a:t>
            </a:r>
          </a:p>
          <a:p>
            <a:endParaRPr lang="en-US" sz="1200" b="0" i="0" kern="1200" dirty="0" smtClean="0">
              <a:solidFill>
                <a:schemeClr val="tx1"/>
              </a:solidFill>
              <a:effectLst/>
              <a:latin typeface="+mn-lt"/>
              <a:ea typeface="+mn-ea"/>
              <a:cs typeface="+mn-cs"/>
            </a:endParaRPr>
          </a:p>
          <a:p>
            <a:r>
              <a:rPr lang="es-PE" dirty="0" smtClean="0">
                <a:hlinkClick r:id="rId6"/>
              </a:rPr>
              <a:t>http://www.infoq.com/articles/managing-technical-debt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Stakeholders of Technical Debt</a:t>
            </a:r>
          </a:p>
          <a:p>
            <a:r>
              <a:rPr lang="en-US" sz="1200" b="0" i="0" kern="1200" dirty="0" smtClean="0">
                <a:solidFill>
                  <a:schemeClr val="tx1"/>
                </a:solidFill>
                <a:effectLst/>
                <a:latin typeface="+mn-lt"/>
                <a:ea typeface="+mn-ea"/>
                <a:cs typeface="+mn-cs"/>
              </a:rPr>
              <a:t>Technical Debt concerns many </a:t>
            </a:r>
            <a:r>
              <a:rPr lang="en-US" sz="1200" b="0" i="0" u="none" strike="noStrike" kern="1200" dirty="0" smtClean="0">
                <a:solidFill>
                  <a:schemeClr val="tx1"/>
                </a:solidFill>
                <a:effectLst/>
                <a:latin typeface="+mn-lt"/>
                <a:ea typeface="+mn-ea"/>
                <a:cs typeface="+mn-cs"/>
                <a:hlinkClick r:id="rId7"/>
              </a:rPr>
              <a:t>stakeholders</a:t>
            </a:r>
            <a:r>
              <a:rPr lang="en-US" sz="1200" b="0" i="0" kern="1200" dirty="0" smtClean="0">
                <a:solidFill>
                  <a:schemeClr val="tx1"/>
                </a:solidFill>
                <a:effectLst/>
                <a:latin typeface="+mn-lt"/>
                <a:ea typeface="+mn-ea"/>
                <a:cs typeface="+mn-cs"/>
              </a:rPr>
              <a:t> of a software project:</a:t>
            </a:r>
          </a:p>
          <a:p>
            <a:r>
              <a:rPr lang="en-US" sz="1200" b="1" i="0" kern="1200" dirty="0" smtClean="0">
                <a:solidFill>
                  <a:schemeClr val="tx1"/>
                </a:solidFill>
                <a:effectLst/>
                <a:latin typeface="+mn-lt"/>
                <a:ea typeface="+mn-ea"/>
                <a:cs typeface="+mn-cs"/>
              </a:rPr>
              <a:t>Customers </a:t>
            </a:r>
            <a:r>
              <a:rPr lang="en-US" sz="1200" b="0" i="0" kern="1200" dirty="0" smtClean="0">
                <a:solidFill>
                  <a:schemeClr val="tx1"/>
                </a:solidFill>
                <a:effectLst/>
                <a:latin typeface="+mn-lt"/>
                <a:ea typeface="+mn-ea"/>
                <a:cs typeface="+mn-cs"/>
              </a:rPr>
              <a:t>are annoyed by bugs or missing features due to low productivity.</a:t>
            </a:r>
          </a:p>
          <a:p>
            <a:r>
              <a:rPr lang="en-US" sz="1200" b="0" i="0" kern="1200" dirty="0" smtClean="0">
                <a:solidFill>
                  <a:schemeClr val="tx1"/>
                </a:solidFill>
                <a:effectLst/>
                <a:latin typeface="+mn-lt"/>
                <a:ea typeface="+mn-ea"/>
                <a:cs typeface="+mn-cs"/>
              </a:rPr>
              <a:t>This leads to additional costs for the </a:t>
            </a:r>
            <a:r>
              <a:rPr lang="en-US" sz="1200" b="1" i="0" kern="1200" dirty="0" smtClean="0">
                <a:solidFill>
                  <a:schemeClr val="tx1"/>
                </a:solidFill>
                <a:effectLst/>
                <a:latin typeface="+mn-lt"/>
                <a:ea typeface="+mn-ea"/>
                <a:cs typeface="+mn-cs"/>
              </a:rPr>
              <a:t>helpdesk</a:t>
            </a:r>
            <a:r>
              <a:rPr lang="en-US" sz="1200" b="0" i="0" kern="1200" dirty="0" smtClean="0">
                <a:solidFill>
                  <a:schemeClr val="tx1"/>
                </a:solidFill>
                <a:effectLst/>
                <a:latin typeface="+mn-lt"/>
                <a:ea typeface="+mn-ea"/>
                <a:cs typeface="+mn-cs"/>
              </a:rPr>
              <a:t>, which annoys the people there, too.</a:t>
            </a:r>
          </a:p>
          <a:p>
            <a:r>
              <a:rPr lang="en-US" sz="1200" b="0" i="0" kern="1200" dirty="0" smtClean="0">
                <a:solidFill>
                  <a:schemeClr val="tx1"/>
                </a:solidFill>
                <a:effectLst/>
                <a:latin typeface="+mn-lt"/>
                <a:ea typeface="+mn-ea"/>
                <a:cs typeface="+mn-cs"/>
              </a:rPr>
              <a:t>Increased development time and quality issues are also a problem for </a:t>
            </a:r>
            <a:r>
              <a:rPr lang="en-US" sz="1200" b="1" i="0" kern="1200" dirty="0" smtClean="0">
                <a:solidFill>
                  <a:schemeClr val="tx1"/>
                </a:solidFill>
                <a:effectLst/>
                <a:latin typeface="+mn-lt"/>
                <a:ea typeface="+mn-ea"/>
                <a:cs typeface="+mn-cs"/>
              </a:rPr>
              <a:t>marketing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Bugs lead to frequent patches, which annoys the </a:t>
            </a:r>
            <a:r>
              <a:rPr lang="en-US" sz="1200" b="1" i="0" kern="1200" dirty="0" smtClean="0">
                <a:solidFill>
                  <a:schemeClr val="tx1"/>
                </a:solidFill>
                <a:effectLst/>
                <a:latin typeface="+mn-lt"/>
                <a:ea typeface="+mn-ea"/>
                <a:cs typeface="+mn-cs"/>
              </a:rPr>
              <a:t>operations team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Many annoyed parties definitely don’t make the </a:t>
            </a:r>
            <a:r>
              <a:rPr lang="en-US" sz="1200" b="1" i="0" kern="1200" dirty="0" smtClean="0">
                <a:solidFill>
                  <a:schemeClr val="tx1"/>
                </a:solidFill>
                <a:effectLst/>
                <a:latin typeface="+mn-lt"/>
                <a:ea typeface="+mn-ea"/>
                <a:cs typeface="+mn-cs"/>
              </a:rPr>
              <a:t>management </a:t>
            </a:r>
            <a:r>
              <a:rPr lang="en-US" sz="1200" b="0" i="0" kern="1200" dirty="0" smtClean="0">
                <a:solidFill>
                  <a:schemeClr val="tx1"/>
                </a:solidFill>
                <a:effectLst/>
                <a:latin typeface="+mn-lt"/>
                <a:ea typeface="+mn-ea"/>
                <a:cs typeface="+mn-cs"/>
              </a:rPr>
              <a:t>happy - especially if there is bad publicity due to bugs, delays or security problems.</a:t>
            </a:r>
          </a:p>
          <a:p>
            <a:r>
              <a:rPr lang="en-US" sz="1200" b="0" i="0" kern="1200" dirty="0" smtClean="0">
                <a:solidFill>
                  <a:schemeClr val="tx1"/>
                </a:solidFill>
                <a:effectLst/>
                <a:latin typeface="+mn-lt"/>
                <a:ea typeface="+mn-ea"/>
                <a:cs typeface="+mn-cs"/>
              </a:rPr>
              <a:t>Last but not least also the </a:t>
            </a:r>
            <a:r>
              <a:rPr lang="en-US" sz="1200" b="1" i="0" kern="1200" dirty="0" smtClean="0">
                <a:solidFill>
                  <a:schemeClr val="tx1"/>
                </a:solidFill>
                <a:effectLst/>
                <a:latin typeface="+mn-lt"/>
                <a:ea typeface="+mn-ea"/>
                <a:cs typeface="+mn-cs"/>
              </a:rPr>
              <a:t>developers</a:t>
            </a:r>
            <a:r>
              <a:rPr lang="en-US" sz="1200" b="0" i="0" kern="1200" dirty="0" smtClean="0">
                <a:solidFill>
                  <a:schemeClr val="tx1"/>
                </a:solidFill>
                <a:effectLst/>
                <a:latin typeface="+mn-lt"/>
                <a:ea typeface="+mn-ea"/>
                <a:cs typeface="+mn-cs"/>
              </a:rPr>
              <a:t> are suffering. No one wants to deliver bad work. Furthermore, no one wants to take over the bad work of others.</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fosters proactive dialogue through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http://www.infoq.com/news/2010/03/monetizing-technical-debt</a:t>
            </a:r>
            <a:endParaRPr lang="es-PE" dirty="0" smtClean="0"/>
          </a:p>
          <a:p>
            <a:r>
              <a:rPr lang="en-US" sz="1200" b="0" i="0" kern="1200" dirty="0" smtClean="0">
                <a:solidFill>
                  <a:schemeClr val="tx1"/>
                </a:solidFill>
                <a:effectLst/>
                <a:latin typeface="+mn-lt"/>
                <a:ea typeface="+mn-ea"/>
                <a:cs typeface="+mn-cs"/>
              </a:rPr>
              <a:t>Once there is a monetary amount associated with the technical debt, it helps in answering various complex and tricky questions about the software. Israel Gat suggested that unless there is a quantifiable tab on the technical debt, teams generally ignore it to a level where the software decays beyond repair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Measure and Managed Your It Debt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19</a:t>
            </a:r>
            <a:endParaRPr lang="en-US" sz="1200" b="1"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quantify an application’s structural quality problems that put the business at risk.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TODO: Measure </a:t>
            </a:r>
            <a:r>
              <a:rPr lang="en-US" sz="1200" b="0" i="0" kern="1200" baseline="0" dirty="0" smtClean="0">
                <a:solidFill>
                  <a:schemeClr val="tx1"/>
                </a:solidFill>
                <a:effectLst/>
                <a:latin typeface="+mn-lt"/>
                <a:ea typeface="+mn-ea"/>
                <a:cs typeface="+mn-cs"/>
              </a:rPr>
              <a:t>Defeats </a:t>
            </a:r>
            <a:r>
              <a:rPr lang="en-US" sz="1200" b="0" i="0" kern="1200" baseline="0" dirty="0" err="1" smtClean="0">
                <a:solidFill>
                  <a:schemeClr val="tx1"/>
                </a:solidFill>
                <a:effectLst/>
                <a:latin typeface="+mn-lt"/>
                <a:ea typeface="+mn-ea"/>
                <a:cs typeface="+mn-cs"/>
              </a:rPr>
              <a:t>Dubt</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TODO: Velocity and money</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b="1" kern="1200" dirty="0" smtClean="0">
                <a:solidFill>
                  <a:schemeClr val="tx1"/>
                </a:solidFill>
                <a:effectLst/>
                <a:latin typeface="+mn-lt"/>
                <a:ea typeface="+mn-ea"/>
                <a:cs typeface="+mn-cs"/>
              </a:rPr>
              <a:t>TODO:</a:t>
            </a:r>
            <a:r>
              <a:rPr lang="es-PE" sz="1200" b="1" kern="1200" baseline="0" dirty="0" smtClean="0">
                <a:solidFill>
                  <a:schemeClr val="tx1"/>
                </a:solidFill>
                <a:effectLst/>
                <a:latin typeface="+mn-lt"/>
                <a:ea typeface="+mn-ea"/>
                <a:cs typeface="+mn-cs"/>
              </a:rPr>
              <a:t> </a:t>
            </a:r>
            <a:r>
              <a:rPr lang="es-PE" sz="1200" b="1" kern="1200" dirty="0" err="1" smtClean="0">
                <a:solidFill>
                  <a:schemeClr val="tx1"/>
                </a:solidFill>
                <a:effectLst/>
                <a:latin typeface="+mn-lt"/>
                <a:ea typeface="+mn-ea"/>
                <a:cs typeface="+mn-cs"/>
              </a:rPr>
              <a:t>visualize</a:t>
            </a:r>
            <a:r>
              <a:rPr lang="es-PE" sz="1200" b="1" kern="1200" dirty="0" smtClean="0">
                <a:solidFill>
                  <a:schemeClr val="tx1"/>
                </a:solidFill>
                <a:effectLst/>
                <a:latin typeface="+mn-lt"/>
                <a:ea typeface="+mn-ea"/>
                <a:cs typeface="+mn-cs"/>
              </a:rPr>
              <a:t> and </a:t>
            </a:r>
            <a:r>
              <a:rPr lang="es-PE" sz="1200" b="1" kern="1200" dirty="0" err="1" smtClean="0">
                <a:solidFill>
                  <a:schemeClr val="tx1"/>
                </a:solidFill>
                <a:effectLst/>
                <a:latin typeface="+mn-lt"/>
                <a:ea typeface="+mn-ea"/>
                <a:cs typeface="+mn-cs"/>
              </a:rPr>
              <a:t>track</a:t>
            </a:r>
            <a:r>
              <a:rPr lang="es-PE" sz="1200" b="1" kern="1200" dirty="0" smtClean="0">
                <a:solidFill>
                  <a:schemeClr val="tx1"/>
                </a:solidFill>
                <a:effectLst/>
                <a:latin typeface="+mn-lt"/>
                <a:ea typeface="+mn-ea"/>
                <a:cs typeface="+mn-cs"/>
              </a:rPr>
              <a:t> (Cambiar el título)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TODO</a:t>
            </a:r>
            <a:r>
              <a:rPr lang="es-PE" sz="1200" b="1" i="0" kern="1200" baseline="0" dirty="0" smtClean="0">
                <a:solidFill>
                  <a:schemeClr val="tx1"/>
                </a:solidFill>
                <a:effectLst/>
                <a:latin typeface="+mn-lt"/>
                <a:ea typeface="+mn-ea"/>
                <a:cs typeface="+mn-cs"/>
              </a:rPr>
              <a:t>: Revisar </a:t>
            </a:r>
            <a:r>
              <a:rPr lang="es-PE" sz="1200" b="1" i="0" kern="1200" baseline="0" dirty="0" err="1" smtClean="0">
                <a:solidFill>
                  <a:schemeClr val="tx1"/>
                </a:solidFill>
                <a:effectLst/>
                <a:latin typeface="+mn-lt"/>
                <a:ea typeface="+mn-ea"/>
                <a:cs typeface="+mn-cs"/>
              </a:rPr>
              <a:t>slides</a:t>
            </a:r>
            <a:r>
              <a:rPr lang="es-PE" sz="1200" b="1" i="0" kern="1200" baseline="0" dirty="0" smtClean="0">
                <a:solidFill>
                  <a:schemeClr val="tx1"/>
                </a:solidFill>
                <a:effectLst/>
                <a:latin typeface="+mn-lt"/>
                <a:ea typeface="+mn-ea"/>
                <a:cs typeface="+mn-cs"/>
              </a:rPr>
              <a:t> de TD para ver cómo han expuesto esta parte</a:t>
            </a:r>
            <a:endParaRPr lang="en-US" sz="1200" b="1"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a:t>
            </a:r>
            <a:r>
              <a:rPr lang="en-US" sz="1200" b="0" i="0" kern="1200" dirty="0" err="1" smtClean="0">
                <a:solidFill>
                  <a:schemeClr val="tx1"/>
                </a:solidFill>
                <a:effectLst/>
                <a:latin typeface="+mn-lt"/>
                <a:ea typeface="+mn-ea"/>
                <a:cs typeface="+mn-cs"/>
              </a:rPr>
              <a:t>nomics</a:t>
            </a:r>
            <a:r>
              <a:rPr lang="en-US" sz="1200" b="0" i="0" kern="1200" dirty="0" smtClean="0">
                <a:solidFill>
                  <a:schemeClr val="tx1"/>
                </a:solidFill>
                <a:effectLst/>
                <a:latin typeface="+mn-lt"/>
                <a:ea typeface="+mn-ea"/>
                <a:cs typeface="+mn-cs"/>
              </a:rPr>
              <a:t>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TODO: </a:t>
            </a:r>
            <a:r>
              <a:rPr lang="en-US" sz="1200" b="0" i="0" kern="1200" dirty="0" err="1" smtClean="0">
                <a:solidFill>
                  <a:schemeClr val="tx1"/>
                </a:solidFill>
                <a:effectLst/>
                <a:latin typeface="+mn-lt"/>
                <a:ea typeface="+mn-ea"/>
                <a:cs typeface="+mn-cs"/>
              </a:rPr>
              <a:t>Más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útil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herramienta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inicie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comunicación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un </a:t>
            </a:r>
            <a:r>
              <a:rPr lang="en-US" sz="1200" b="0" i="0" kern="1200" baseline="0" dirty="0" err="1" smtClean="0">
                <a:solidFill>
                  <a:schemeClr val="tx1"/>
                </a:solidFill>
                <a:effectLst/>
                <a:latin typeface="+mn-lt"/>
                <a:ea typeface="+mn-ea"/>
                <a:cs typeface="+mn-cs"/>
              </a:rPr>
              <a:t>número</a:t>
            </a:r>
            <a:r>
              <a:rPr lang="en-US" sz="1200" b="0" i="0" kern="1200" baseline="0" dirty="0" smtClean="0">
                <a:solidFill>
                  <a:schemeClr val="tx1"/>
                </a:solidFill>
                <a:effectLst/>
                <a:latin typeface="+mn-lt"/>
                <a:ea typeface="+mn-ea"/>
                <a:cs typeface="+mn-cs"/>
              </a:rPr>
              <a:t>.</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of the principal benefits of the technical debt metaphor is that it enables the development team and the business people to have a necessary conversation using a shared context. To have that conversation, both need visibility into the product’s technical debt position in a way that each can understand.</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http://www.gogamestorm.com/wp-content/uploads/2011/03/speedboat.jpg</a:t>
            </a:r>
            <a:endParaRPr lang="es-PE" dirty="0" smtClean="0">
              <a:hlinkClick r:id="rId4"/>
            </a:endParaRPr>
          </a:p>
          <a:p>
            <a:pPr algn="l"/>
            <a:r>
              <a:rPr lang="es-PE" dirty="0" smtClean="0">
                <a:hlinkClick r:id="rId4"/>
              </a:rPr>
              <a:t>http://innovationgames.com/2010/04/using-innovation-games%C2%AE-to-identify-and-prioritize-technical-debt/</a:t>
            </a:r>
            <a:endParaRPr lang="es-PE" dirty="0" smtClean="0"/>
          </a:p>
          <a:p>
            <a:pPr algn="l"/>
            <a:endParaRPr lang="es-PE" dirty="0" smtClean="0">
              <a:hlinkClick r:id="rId3"/>
            </a:endParaRPr>
          </a:p>
          <a:p>
            <a:pPr fontAlgn="base"/>
            <a:r>
              <a:rPr lang="en-US" sz="1200" b="1"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Collaboratize</a:t>
            </a:r>
            <a:r>
              <a:rPr lang="en-US" sz="1200" b="0" i="0" kern="1200" dirty="0" smtClean="0">
                <a:solidFill>
                  <a:schemeClr val="tx1"/>
                </a:solidFill>
                <a:effectLst/>
                <a:latin typeface="+mn-lt"/>
                <a:ea typeface="+mn-ea"/>
                <a:cs typeface="+mn-cs"/>
              </a:rPr>
              <a:t>  process to identify the “anchors” that are holding the team back; In the case of the </a:t>
            </a:r>
            <a:r>
              <a:rPr lang="en-US" sz="1200" b="0" i="1" kern="1200" dirty="0" smtClean="0">
                <a:solidFill>
                  <a:schemeClr val="tx1"/>
                </a:solidFill>
                <a:effectLst/>
                <a:latin typeface="+mn-lt"/>
                <a:ea typeface="+mn-ea"/>
                <a:cs typeface="+mn-cs"/>
              </a:rPr>
              <a:t>Speed Boat </a:t>
            </a:r>
            <a:r>
              <a:rPr lang="en-US" sz="1200" b="0" i="0" kern="1200" dirty="0" smtClean="0">
                <a:solidFill>
                  <a:schemeClr val="tx1"/>
                </a:solidFill>
                <a:effectLst/>
                <a:latin typeface="+mn-lt"/>
                <a:ea typeface="+mn-ea"/>
                <a:cs typeface="+mn-cs"/>
              </a:rPr>
              <a:t>game, the “boat” is a metaphor for the system under development. I’ve previously discussed using </a:t>
            </a:r>
            <a:r>
              <a:rPr lang="en-US" sz="1200" b="0"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for process improvement in </a:t>
            </a:r>
            <a:r>
              <a:rPr lang="en-US" sz="1200" b="0" i="0" kern="1200" dirty="0" err="1" smtClean="0">
                <a:solidFill>
                  <a:schemeClr val="tx1"/>
                </a:solidFill>
                <a:effectLst/>
                <a:latin typeface="+mn-lt"/>
                <a:ea typeface="+mn-ea"/>
                <a:cs typeface="+mn-cs"/>
              </a:rPr>
              <a:t>this</a:t>
            </a:r>
            <a:r>
              <a:rPr lang="en-US" sz="1200" b="0" i="0" u="none" strike="noStrike" kern="1200" dirty="0" err="1" smtClean="0">
                <a:solidFill>
                  <a:schemeClr val="tx1"/>
                </a:solidFill>
                <a:effectLst/>
                <a:latin typeface="+mn-lt"/>
                <a:ea typeface="+mn-ea"/>
                <a:cs typeface="+mn-cs"/>
                <a:hlinkClick r:id="rId5"/>
              </a:rPr>
              <a:t>post</a:t>
            </a:r>
            <a:r>
              <a:rPr lang="en-US" sz="1200" b="0" i="0" kern="1200" dirty="0" smtClean="0">
                <a:solidFill>
                  <a:schemeClr val="tx1"/>
                </a:solidFill>
                <a:effectLst/>
                <a:latin typeface="+mn-lt"/>
                <a:ea typeface="+mn-ea"/>
                <a:cs typeface="+mn-cs"/>
              </a:rPr>
              <a:t>. In this case, you’re adapting the game so that the anchors are technical debt anchors. Note that these anchors are not just “code” anchors. They can cover your data model, your user interface, your build process, your test automation processes, and even “anchors” related to source code management.</a:t>
            </a:r>
          </a:p>
          <a:p>
            <a:pPr algn="l"/>
            <a:endParaRPr lang="en-US" sz="1200" b="0" i="0" kern="1200" dirty="0" smtClean="0">
              <a:solidFill>
                <a:schemeClr val="tx1"/>
              </a:solidFill>
              <a:effectLst/>
              <a:latin typeface="+mn-lt"/>
              <a:ea typeface="+mn-ea"/>
              <a:cs typeface="+mn-cs"/>
            </a:endParaRPr>
          </a:p>
          <a:p>
            <a:pPr algn="l"/>
            <a:r>
              <a:rPr lang="es-PE" dirty="0" smtClean="0">
                <a:hlinkClick r:id="rId5"/>
              </a:rPr>
              <a:t>http://innovationgames.com/2010/01/using-speed-boat-for-process-improvement/</a:t>
            </a:r>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Traditional approaches </a:t>
            </a:r>
            <a:r>
              <a:rPr lang="en-US" sz="1200" b="0" i="0" kern="1200" dirty="0" smtClean="0">
                <a:solidFill>
                  <a:schemeClr val="tx1"/>
                </a:solidFill>
                <a:effectLst/>
                <a:latin typeface="+mn-lt"/>
                <a:ea typeface="+mn-ea"/>
                <a:cs typeface="+mn-cs"/>
              </a:rPr>
              <a:t>to process improvement typically start with some picture or description of the existing process and use this as the foundation of discussion for process improvements. While this </a:t>
            </a:r>
            <a:r>
              <a:rPr lang="en-US" sz="1200" b="0" i="1"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be effective as a way of considering process improvement, it has a very severe flaw: it forces the team to frame their issues and their perceptions of their problems to the </a:t>
            </a:r>
            <a:r>
              <a:rPr lang="en-US" sz="1200" b="0" i="0" kern="1200" dirty="0" err="1" smtClean="0">
                <a:solidFill>
                  <a:schemeClr val="tx1"/>
                </a:solidFill>
                <a:effectLst/>
                <a:latin typeface="+mn-lt"/>
                <a:ea typeface="+mn-ea"/>
                <a:cs typeface="+mn-cs"/>
              </a:rPr>
              <a:t>process.That’s</a:t>
            </a:r>
            <a:r>
              <a:rPr lang="en-US" sz="1200" b="0" i="0" kern="1200" dirty="0" smtClean="0">
                <a:solidFill>
                  <a:schemeClr val="tx1"/>
                </a:solidFill>
                <a:effectLst/>
                <a:latin typeface="+mn-lt"/>
                <a:ea typeface="+mn-ea"/>
                <a:cs typeface="+mn-cs"/>
              </a:rPr>
              <a:t> a real problem, as processes do not stand alone: they are supported by a larger structural context, which includes everything from the physical environment to the appropriateness of the results produced by the process. More importantly, I used the plural quite intentionally in the last sentence: there are always multiple processes that exist in a company, and these processes can interact in surprising ways. Prematurely framing the issues in terms of a single process inhibits the team from exploring critical interactions with other processes.</a:t>
            </a:r>
          </a:p>
          <a:p>
            <a:pPr algn="l"/>
            <a:endParaRPr lang="en-US" sz="1200" b="0" i="0" kern="1200" dirty="0" smtClean="0">
              <a:solidFill>
                <a:schemeClr val="tx1"/>
              </a:solidFill>
              <a:effectLst/>
              <a:latin typeface="+mn-lt"/>
              <a:ea typeface="+mn-ea"/>
              <a:cs typeface="+mn-cs"/>
            </a:endParaRPr>
          </a:p>
          <a:p>
            <a:pPr algn="l"/>
            <a:r>
              <a:rPr lang="en-US" sz="1200" b="1" i="0" kern="1200" dirty="0" err="1" smtClean="0">
                <a:solidFill>
                  <a:schemeClr val="tx1"/>
                </a:solidFill>
                <a:effectLst/>
                <a:latin typeface="+mn-lt"/>
                <a:ea typeface="+mn-ea"/>
                <a:cs typeface="+mn-cs"/>
              </a:rPr>
              <a:t>Metafora</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This boat represents your development process. We know you want that boat to go as fast as possible. However, there are some anchors that are holding you back. On the anchor cards you’ve been given, write down one anchor per card. The anchor that you write down can be </a:t>
            </a:r>
            <a:r>
              <a:rPr lang="en-US" sz="1200" b="0" i="1" kern="1200" dirty="0" smtClean="0">
                <a:solidFill>
                  <a:schemeClr val="tx1"/>
                </a:solidFill>
                <a:effectLst/>
                <a:latin typeface="+mn-lt"/>
                <a:ea typeface="+mn-ea"/>
                <a:cs typeface="+mn-cs"/>
              </a:rPr>
              <a:t>anything</a:t>
            </a:r>
            <a:r>
              <a:rPr lang="en-US" sz="1200" b="0" i="0" kern="1200" dirty="0" smtClean="0">
                <a:solidFill>
                  <a:schemeClr val="tx1"/>
                </a:solidFill>
                <a:effectLst/>
                <a:latin typeface="+mn-lt"/>
                <a:ea typeface="+mn-ea"/>
                <a:cs typeface="+mn-cs"/>
              </a:rPr>
              <a:t> that you think is holding you back.”</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Yes, this is a simplification, but the difference is real. If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Agile Triangle, shown in the figure and introduced in </a:t>
            </a:r>
            <a:r>
              <a:rPr lang="en-US" sz="1200" b="0" i="1" u="none" strike="noStrike" kern="1200" dirty="0" smtClean="0">
                <a:solidFill>
                  <a:schemeClr val="tx1"/>
                </a:solidFill>
                <a:effectLst/>
                <a:latin typeface="+mn-lt"/>
                <a:ea typeface="+mn-ea"/>
                <a:cs typeface="+mn-cs"/>
                <a:hlinkClick r:id="rId3"/>
              </a:rPr>
              <a:t>Agile Project Management</a:t>
            </a:r>
            <a:r>
              <a:rPr lang="en-US" sz="1200" b="0" i="0" u="none" strike="noStrike" kern="1200" dirty="0" smtClean="0">
                <a:solidFill>
                  <a:schemeClr val="tx1"/>
                </a:solidFill>
                <a:effectLst/>
                <a:latin typeface="+mn-lt"/>
                <a:ea typeface="+mn-ea"/>
                <a:cs typeface="+mn-cs"/>
                <a:hlinkClick r:id="rId3"/>
              </a:rPr>
              <a:t>2</a:t>
            </a:r>
            <a:r>
              <a:rPr lang="en-US" sz="1200" b="0" i="0" u="none" strike="noStrike" kern="1200" baseline="30000" dirty="0" smtClean="0">
                <a:solidFill>
                  <a:schemeClr val="tx1"/>
                </a:solidFill>
                <a:effectLst/>
                <a:latin typeface="+mn-lt"/>
                <a:ea typeface="+mn-ea"/>
                <a:cs typeface="+mn-cs"/>
                <a:hlinkClick r:id="rId3"/>
              </a:rPr>
              <a:t>nd</a:t>
            </a:r>
            <a:r>
              <a:rPr lang="en-US" sz="1200" b="0" i="0" u="none" strike="noStrike" kern="1200" dirty="0" smtClean="0">
                <a:solidFill>
                  <a:schemeClr val="tx1"/>
                </a:solidFill>
                <a:effectLst/>
                <a:latin typeface="+mn-lt"/>
                <a:ea typeface="+mn-ea"/>
                <a:cs typeface="+mn-cs"/>
                <a:hlinkClick r:id="rId3"/>
              </a:rPr>
              <a:t> Edition</a:t>
            </a:r>
            <a:r>
              <a:rPr lang="en-US" sz="1200" b="0" i="0" kern="1200" dirty="0" smtClean="0">
                <a:solidFill>
                  <a:schemeClr val="tx1"/>
                </a:solidFill>
                <a:effectLst/>
                <a:latin typeface="+mn-lt"/>
                <a:ea typeface="+mn-ea"/>
                <a:cs typeface="+mn-cs"/>
              </a:rPr>
              <a:t>),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 risk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perspective.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likely, however, you will see a bunch of 2s or worse, and very few 4s and 5s. The term for this is Technical Debt,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Congratulations, you have just revealed a serious problem! You have even quantified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Don’t worry, you aren’t alone, this is a very common problem. &lt;rant&gt;However, it’s also a very stupid, unnecessary problem so I’m baffled by why it is so common.&lt;/rant&gt;</a:t>
            </a:r>
          </a:p>
          <a:p>
            <a:endParaRPr lang="en-US" sz="1200" b="0" i="0" kern="1200" dirty="0" smtClean="0">
              <a:solidFill>
                <a:schemeClr val="tx1"/>
              </a:solidFill>
              <a:effectLst/>
              <a:latin typeface="+mn-lt"/>
              <a:ea typeface="+mn-ea"/>
              <a:cs typeface="+mn-cs"/>
            </a:endParaRP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a:t>
            </a:r>
            <a:r>
              <a:rPr lang="en-US" sz="1200" b="0" i="0" kern="1200" dirty="0" err="1" smtClean="0">
                <a:solidFill>
                  <a:schemeClr val="tx1"/>
                </a:solidFill>
                <a:effectLst/>
                <a:latin typeface="+mn-lt"/>
                <a:ea typeface="+mn-ea"/>
                <a:cs typeface="+mn-cs"/>
              </a:rPr>
              <a:t>choices:Ship</a:t>
            </a:r>
            <a:r>
              <a:rPr lang="en-US" sz="1200" b="0" i="0" kern="1200" dirty="0" smtClean="0">
                <a:solidFill>
                  <a:schemeClr val="tx1"/>
                </a:solidFill>
                <a:effectLst/>
                <a:latin typeface="+mn-lt"/>
                <a:ea typeface="+mn-ea"/>
                <a:cs typeface="+mn-cs"/>
              </a:rPr>
              <a:t>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Cutter Fellow Ward Cunningham first made 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analogy between technical compromise and debt</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To summarize, it is a debt that you incur </a:t>
            </a:r>
            <a:r>
              <a:rPr lang="en-US" sz="1200" b="0" i="0" kern="1200" dirty="0" err="1" smtClean="0">
                <a:solidFill>
                  <a:schemeClr val="tx1"/>
                </a:solidFill>
                <a:effectLst/>
                <a:latin typeface="+mn-lt"/>
                <a:ea typeface="+mn-ea"/>
                <a:cs typeface="+mn-cs"/>
              </a:rPr>
              <a:t>everytime</a:t>
            </a:r>
            <a:r>
              <a:rPr lang="en-US" sz="1200" b="0" i="0" kern="1200" dirty="0" smtClean="0">
                <a:solidFill>
                  <a:schemeClr val="tx1"/>
                </a:solidFill>
                <a:effectLst/>
                <a:latin typeface="+mn-lt"/>
                <a:ea typeface="+mn-ea"/>
                <a:cs typeface="+mn-cs"/>
              </a:rPr>
              <a:t> you avoid doing the right thing (like refactoring, removing duplication/redundancy) letting the code quality deteriorate over time. As with financial debt, it is the easy thing to do in the short term.. however over time, the interest you pay on this debt is humongous - the code quality deteriorates over time to a point where a rewrite of the app is more feasible than maintaining or changing it. (So the question is whether you want to pay a little now (fixing the tiny issues) or pay lots more after N months (by which time the code has turned into Jurassic Park II).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dirty="0" smtClean="0"/>
              <a:t>“</a:t>
            </a:r>
            <a:r>
              <a:rPr lang="en-US" dirty="0" err="1" smtClean="0"/>
              <a:t>Technical!debt</a:t>
            </a:r>
            <a:r>
              <a:rPr lang="en-US" baseline="0" dirty="0" smtClean="0"/>
              <a:t> </a:t>
            </a:r>
            <a:r>
              <a:rPr lang="en-US" dirty="0" smtClean="0"/>
              <a:t>is</a:t>
            </a:r>
            <a:r>
              <a:rPr lang="en-US" baseline="0" dirty="0" smtClean="0"/>
              <a:t>  </a:t>
            </a:r>
            <a:r>
              <a:rPr lang="en-US" dirty="0" smtClean="0"/>
              <a:t>everything</a:t>
            </a:r>
            <a:r>
              <a:rPr lang="en-US" baseline="0" dirty="0" smtClean="0"/>
              <a:t> </a:t>
            </a:r>
            <a:r>
              <a:rPr lang="en-US" dirty="0" smtClean="0"/>
              <a:t>that makes</a:t>
            </a:r>
            <a:r>
              <a:rPr lang="en-US" baseline="0" dirty="0" smtClean="0"/>
              <a:t> </a:t>
            </a:r>
            <a:r>
              <a:rPr lang="en-US" dirty="0" smtClean="0"/>
              <a:t>your</a:t>
            </a:r>
            <a:r>
              <a:rPr lang="en-US" baseline="0" dirty="0" smtClean="0"/>
              <a:t> </a:t>
            </a:r>
            <a:r>
              <a:rPr lang="en-US" dirty="0" smtClean="0"/>
              <a:t>code</a:t>
            </a:r>
            <a:r>
              <a:rPr lang="en-US" baseline="0" dirty="0" smtClean="0"/>
              <a:t> </a:t>
            </a:r>
            <a:r>
              <a:rPr lang="en-US" dirty="0" smtClean="0"/>
              <a:t>harder</a:t>
            </a:r>
            <a:r>
              <a:rPr lang="en-US" baseline="0" dirty="0" smtClean="0"/>
              <a:t> </a:t>
            </a:r>
            <a:r>
              <a:rPr lang="en-US" dirty="0" smtClean="0"/>
              <a:t>to</a:t>
            </a:r>
            <a:r>
              <a:rPr lang="en-US" baseline="0" dirty="0" smtClean="0"/>
              <a:t> </a:t>
            </a:r>
            <a:r>
              <a:rPr lang="en-US" dirty="0" smtClean="0"/>
              <a:t>change.”</a:t>
            </a:r>
          </a:p>
          <a:p>
            <a:r>
              <a:rPr lang="en-US" dirty="0" smtClean="0"/>
              <a:t>(</a:t>
            </a:r>
            <a:r>
              <a:rPr lang="en-US" dirty="0" err="1" smtClean="0"/>
              <a:t>Tom!Poppendiek</a:t>
            </a:r>
            <a:r>
              <a:rPr lang="en-US" baseline="0" dirty="0" smtClean="0"/>
              <a:t> </a:t>
            </a:r>
            <a:r>
              <a:rPr lang="en-US" dirty="0" err="1" smtClean="0"/>
              <a:t>Lean!So</a:t>
            </a:r>
            <a:r>
              <a:rPr lang="en-US" dirty="0" smtClean="0"/>
              <a:t>[ware!</a:t>
            </a:r>
            <a:r>
              <a:rPr lang="en-US" baseline="0" dirty="0" smtClean="0"/>
              <a:t> </a:t>
            </a:r>
            <a:r>
              <a:rPr lang="en-US" dirty="0" smtClean="0"/>
              <a:t>Development)</a:t>
            </a:r>
          </a:p>
          <a:p>
            <a:endParaRPr lang="en-US" dirty="0" smtClean="0"/>
          </a:p>
          <a:p>
            <a:r>
              <a:rPr lang="en-US" dirty="0" smtClean="0"/>
              <a:t>Not</a:t>
            </a:r>
            <a:r>
              <a:rPr lang="en-US" baseline="0" dirty="0" smtClean="0"/>
              <a:t> </a:t>
            </a:r>
            <a:r>
              <a:rPr lang="en-US" dirty="0" smtClean="0"/>
              <a:t>the</a:t>
            </a:r>
            <a:r>
              <a:rPr lang="en-US" baseline="0" dirty="0" smtClean="0"/>
              <a:t> </a:t>
            </a:r>
            <a:r>
              <a:rPr lang="en-US" dirty="0" smtClean="0"/>
              <a:t>right</a:t>
            </a:r>
            <a:r>
              <a:rPr lang="en-US" baseline="0" dirty="0" smtClean="0"/>
              <a:t> </a:t>
            </a:r>
            <a:r>
              <a:rPr lang="en-US" dirty="0" smtClean="0"/>
              <a:t>design</a:t>
            </a:r>
            <a:r>
              <a:rPr lang="en-US" baseline="0" dirty="0" smtClean="0"/>
              <a:t> </a:t>
            </a:r>
            <a:r>
              <a:rPr lang="en-US" dirty="0" smtClean="0"/>
              <a:t>choices!</a:t>
            </a:r>
          </a:p>
          <a:p>
            <a:r>
              <a:rPr lang="en-US" dirty="0" smtClean="0"/>
              <a:t>•  duplicated</a:t>
            </a:r>
            <a:r>
              <a:rPr lang="en-US" baseline="0" dirty="0" smtClean="0"/>
              <a:t> </a:t>
            </a:r>
            <a:r>
              <a:rPr lang="en-US" dirty="0" smtClean="0"/>
              <a:t>code</a:t>
            </a:r>
          </a:p>
          <a:p>
            <a:r>
              <a:rPr lang="en-US" dirty="0" smtClean="0"/>
              <a:t>•  lack</a:t>
            </a:r>
            <a:r>
              <a:rPr lang="en-US" baseline="0" dirty="0" smtClean="0"/>
              <a:t> </a:t>
            </a:r>
            <a:r>
              <a:rPr lang="en-US" dirty="0" smtClean="0"/>
              <a:t>of tests</a:t>
            </a:r>
          </a:p>
          <a:p>
            <a:r>
              <a:rPr lang="en-US" dirty="0" smtClean="0"/>
              <a:t>•  “workarounds”!</a:t>
            </a:r>
          </a:p>
          <a:p>
            <a:r>
              <a:rPr lang="en-US" dirty="0" smtClean="0"/>
              <a:t>•  Unnecessary</a:t>
            </a:r>
            <a:r>
              <a:rPr lang="en-US" baseline="0" dirty="0" smtClean="0"/>
              <a:t> </a:t>
            </a:r>
            <a:r>
              <a:rPr lang="en-US" dirty="0" smtClean="0"/>
              <a:t>complexity</a:t>
            </a:r>
          </a:p>
          <a:p>
            <a:endParaRPr lang="en-US" dirty="0" smtClean="0"/>
          </a:p>
          <a:p>
            <a:r>
              <a:rPr lang="es-PE" dirty="0" err="1" smtClean="0"/>
              <a:t>Interests</a:t>
            </a:r>
            <a:endParaRPr lang="es-PE" dirty="0" smtClean="0"/>
          </a:p>
          <a:p>
            <a:r>
              <a:rPr lang="es-PE" dirty="0" smtClean="0"/>
              <a:t>•  bugs!</a:t>
            </a:r>
          </a:p>
          <a:p>
            <a:r>
              <a:rPr lang="es-PE" dirty="0" smtClean="0"/>
              <a:t>•  </a:t>
            </a:r>
            <a:r>
              <a:rPr lang="es-PE" dirty="0" err="1" smtClean="0"/>
              <a:t>extra!effort</a:t>
            </a:r>
            <a:r>
              <a:rPr lang="es-PE" dirty="0" smtClean="0"/>
              <a:t>!</a:t>
            </a:r>
          </a:p>
          <a:p>
            <a:r>
              <a:rPr lang="es-PE" dirty="0" smtClean="0"/>
              <a:t>•  </a:t>
            </a:r>
            <a:r>
              <a:rPr lang="es-PE" dirty="0" err="1" smtClean="0"/>
              <a:t>slower!velocity</a:t>
            </a:r>
            <a:r>
              <a:rPr lang="es-PE" dirty="0" smtClean="0"/>
              <a:t>!</a:t>
            </a:r>
          </a:p>
          <a:p>
            <a:r>
              <a:rPr lang="es-PE" dirty="0" smtClean="0"/>
              <a:t>•  </a:t>
            </a:r>
            <a:r>
              <a:rPr lang="es-PE" dirty="0" err="1" smtClean="0"/>
              <a:t>milestone!delays</a:t>
            </a:r>
            <a:endParaRPr lang="es-PE" dirty="0" smtClean="0"/>
          </a:p>
          <a:p>
            <a:endParaRPr lang="es-PE" dirty="0" smtClean="0"/>
          </a:p>
          <a:p>
            <a:r>
              <a:rPr lang="es-PE" b="1" i="1" dirty="0" err="1" smtClean="0"/>
              <a:t>Ref</a:t>
            </a:r>
            <a:r>
              <a:rPr lang="es-PE" b="1" i="1" dirty="0" smtClean="0"/>
              <a:t>: </a:t>
            </a:r>
            <a:r>
              <a:rPr lang="es-PE" b="1" i="1" dirty="0" err="1" smtClean="0"/>
              <a:t>Managing</a:t>
            </a:r>
            <a:r>
              <a:rPr lang="es-PE" b="1" i="1" baseline="0" dirty="0" smtClean="0"/>
              <a:t> TD – ACM </a:t>
            </a:r>
            <a:r>
              <a:rPr lang="es-PE" b="1" i="1" baseline="0" dirty="0" err="1" smtClean="0"/>
              <a:t>Queue</a:t>
            </a:r>
            <a:r>
              <a:rPr lang="es-PE" b="1" i="1" baseline="0" dirty="0" smtClean="0"/>
              <a:t> – </a:t>
            </a:r>
            <a:r>
              <a:rPr lang="es-PE" b="1" i="1" baseline="0" dirty="0" err="1" smtClean="0"/>
              <a:t>Pag</a:t>
            </a:r>
            <a:r>
              <a:rPr lang="es-PE" b="1" i="1" baseline="0" dirty="0" smtClean="0"/>
              <a:t> 1</a:t>
            </a:r>
            <a:endParaRPr lang="es-PE" b="1" i="1" dirty="0" smtClean="0"/>
          </a:p>
          <a:p>
            <a:r>
              <a:rPr lang="en-US" dirty="0" smtClean="0"/>
              <a:t>Technical debt often results from the tension between engineering “best practices” and other factors (ship date, cost of </a:t>
            </a:r>
            <a:r>
              <a:rPr lang="en-US" dirty="0" err="1" smtClean="0"/>
              <a:t>tools,and</a:t>
            </a:r>
            <a:r>
              <a:rPr lang="en-US" dirty="0" smtClean="0"/>
              <a:t> the skills of the engineers that are available, among others).Roughly</a:t>
            </a:r>
            <a:r>
              <a:rPr lang="en-US" baseline="0" dirty="0" smtClean="0"/>
              <a:t> </a:t>
            </a:r>
            <a:r>
              <a:rPr lang="en-US" dirty="0" smtClean="0"/>
              <a:t>speaking, technical debt is acquired when engineers take shortcuts that fall short of best practices</a:t>
            </a:r>
            <a:endParaRPr lang="es-PE" dirty="0" smtClean="0"/>
          </a:p>
          <a:p>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b="1" i="1" dirty="0" err="1" smtClean="0"/>
              <a:t>Ref</a:t>
            </a:r>
            <a:r>
              <a:rPr lang="es-PE" b="1" i="1" dirty="0" smtClean="0"/>
              <a:t>: </a:t>
            </a:r>
            <a:r>
              <a:rPr lang="es-PE" b="1" i="1" dirty="0" err="1" smtClean="0"/>
              <a:t>Managing</a:t>
            </a:r>
            <a:r>
              <a:rPr lang="es-PE" b="1" i="1" baseline="0" dirty="0" smtClean="0"/>
              <a:t> TD – ACM </a:t>
            </a:r>
            <a:r>
              <a:rPr lang="es-PE" b="1" i="1" baseline="0" dirty="0" err="1" smtClean="0"/>
              <a:t>Queue</a:t>
            </a:r>
            <a:r>
              <a:rPr lang="es-PE" b="1" i="1" baseline="0" dirty="0" smtClean="0"/>
              <a:t> – </a:t>
            </a:r>
            <a:r>
              <a:rPr lang="es-PE" b="1" i="1" baseline="0" dirty="0" err="1" smtClean="0"/>
              <a:t>Pag</a:t>
            </a:r>
            <a:r>
              <a:rPr lang="es-PE" b="1" i="1" baseline="0" dirty="0" smtClean="0"/>
              <a:t> 2</a:t>
            </a:r>
            <a:endParaRPr lang="es-PE" dirty="0" smtClean="0"/>
          </a:p>
          <a:p>
            <a:r>
              <a:rPr lang="en-US" dirty="0" smtClean="0"/>
              <a:t>Technical debt is similar in some ways, but different in others. Although you don’t have to pay back the debt on any fixed schedule (and some debts may never need to be paid back), you generally do have to pay back (i.e., rewrite the code or otherwise fix the problem) the parts that affect you or your customers in a significant way. The “interest” is accrued every time you or anyone else (support-desk workers, future programmers, customers, etc.) working with your system is delayed because of bugs, performance problems, inexplicable </a:t>
            </a:r>
            <a:r>
              <a:rPr lang="en-US" dirty="0" err="1" smtClean="0"/>
              <a:t>misfeatures</a:t>
            </a:r>
            <a:r>
              <a:rPr lang="en-US" dirty="0" smtClean="0"/>
              <a:t>, time spent researching what has gone wrong when the system could have given a more explicit error message, etc. Failure to fix problems can result in the utter collapse of a system—the customer gives up and goes elsewhere, the system becomes so slow and brittle that it has to be rewritten from scratch, or in extreme cases the company is forced to close its doors.</a:t>
            </a:r>
          </a:p>
          <a:p>
            <a:endParaRPr lang="es-PE" dirty="0" smtClean="0"/>
          </a:p>
          <a:p>
            <a:r>
              <a:rPr lang="es-PE" dirty="0" smtClean="0"/>
              <a:t>WHY SHOULD</a:t>
            </a:r>
            <a:r>
              <a:rPr lang="es-PE" baseline="0" dirty="0" smtClean="0"/>
              <a:t> YOU CARE (WASTING MONEY, COST OF CHANGE, INTERESTS, TRIANGLE)</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In this article,</a:t>
            </a:r>
            <a:r>
              <a:rPr lang="en-US" baseline="0" dirty="0" smtClean="0"/>
              <a:t> </a:t>
            </a:r>
            <a:r>
              <a:rPr lang="en-US" dirty="0" smtClean="0"/>
              <a:t>we will give you a framework for thinking about and</a:t>
            </a:r>
            <a:r>
              <a:rPr lang="en-US" baseline="0" dirty="0" smtClean="0"/>
              <a:t> </a:t>
            </a:r>
            <a:r>
              <a:rPr lang="en-US" dirty="0" smtClean="0"/>
              <a:t>quantifying technical debt and discuss approaches for</a:t>
            </a:r>
            <a:r>
              <a:rPr lang="en-US" baseline="0" dirty="0" smtClean="0"/>
              <a:t> </a:t>
            </a:r>
            <a:r>
              <a:rPr lang="en-US" dirty="0" smtClean="0"/>
              <a:t>keeping your technical debt at healthy levels</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715854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7086600" y="4572000"/>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284470" y="5620798"/>
            <a:ext cx="324000" cy="32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72200" y="63246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303928" y="1295649"/>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593758" y="1600449"/>
            <a:ext cx="3552825" cy="1862048"/>
          </a:xfrm>
          <a:prstGeom prst="rect">
            <a:avLst/>
          </a:prstGeom>
          <a:noFill/>
        </p:spPr>
        <p:txBody>
          <a:bodyPr wrap="square" rtlCol="0" anchor="ctr">
            <a:spAutoFit/>
          </a:bodyPr>
          <a:lstStyle/>
          <a:p>
            <a:pPr algn="ctr"/>
            <a:r>
              <a:rPr lang="en-US" sz="11500" b="1" dirty="0" smtClean="0">
                <a:latin typeface="Novecento wide Book" pitchFamily="50" charset="0"/>
              </a:rPr>
              <a:t>SIX</a:t>
            </a:r>
            <a:endParaRPr lang="en-US" sz="11500" b="1" dirty="0">
              <a:latin typeface="Novecento wide Book" pitchFamily="50" charset="0"/>
            </a:endParaRPr>
          </a:p>
        </p:txBody>
      </p:sp>
      <p:sp>
        <p:nvSpPr>
          <p:cNvPr id="3" name="Text Placeholder 2"/>
          <p:cNvSpPr>
            <a:spLocks noGrp="1"/>
          </p:cNvSpPr>
          <p:nvPr>
            <p:ph type="body" sz="quarter" idx="4294967295"/>
          </p:nvPr>
        </p:nvSpPr>
        <p:spPr>
          <a:xfrm>
            <a:off x="2794397" y="4083424"/>
            <a:ext cx="3151547" cy="736122"/>
          </a:xfrm>
        </p:spPr>
        <p:txBody>
          <a:bodyPr>
            <a:normAutofit fontScale="92500" lnSpcReduction="20000"/>
          </a:bodyPr>
          <a:lstStyle/>
          <a:p>
            <a:pPr marL="0" indent="0" algn="ctr">
              <a:buNone/>
            </a:pPr>
            <a:r>
              <a:rPr lang="en-US" sz="2800" dirty="0" smtClean="0">
                <a:solidFill>
                  <a:schemeClr val="tx2"/>
                </a:solidFill>
                <a:latin typeface="+mj-lt"/>
              </a:rPr>
              <a:t>To partner with us</a:t>
            </a:r>
            <a:endParaRPr lang="en-US" sz="2800" dirty="0">
              <a:solidFill>
                <a:schemeClr val="tx2"/>
              </a:solidFill>
              <a:latin typeface="+mj-lt"/>
            </a:endParaRPr>
          </a:p>
        </p:txBody>
      </p:sp>
      <p:sp>
        <p:nvSpPr>
          <p:cNvPr id="4" name="Title 3"/>
          <p:cNvSpPr>
            <a:spLocks noGrp="1"/>
          </p:cNvSpPr>
          <p:nvPr>
            <p:ph type="title" idx="4294967295"/>
          </p:nvPr>
        </p:nvSpPr>
        <p:spPr>
          <a:xfrm>
            <a:off x="2799129" y="3245224"/>
            <a:ext cx="3142082" cy="685800"/>
          </a:xfrm>
        </p:spPr>
        <p:txBody>
          <a:bodyPr>
            <a:normAutofit fontScale="90000"/>
          </a:bodyPr>
          <a:lstStyle/>
          <a:p>
            <a:r>
              <a:rPr lang="en-US" b="1" dirty="0" smtClean="0">
                <a:solidFill>
                  <a:schemeClr val="bg1"/>
                </a:solidFill>
                <a:latin typeface="Novecento wide Book" pitchFamily="50" charset="0"/>
              </a:rPr>
              <a:t>reasons</a:t>
            </a:r>
            <a:endParaRPr lang="en-US" b="1" dirty="0">
              <a:solidFill>
                <a:schemeClr val="bg1"/>
              </a:solidFill>
              <a:latin typeface="Novecento wide Book" pitchFamily="50" charset="0"/>
            </a:endParaRPr>
          </a:p>
        </p:txBody>
      </p:sp>
      <p:sp>
        <p:nvSpPr>
          <p:cNvPr id="7" name="Oval 6"/>
          <p:cNvSpPr/>
          <p:nvPr/>
        </p:nvSpPr>
        <p:spPr>
          <a:xfrm>
            <a:off x="1363857" y="340950"/>
            <a:ext cx="360000" cy="36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62915" y="9906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9600" y="42672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015315" y="1212725"/>
            <a:ext cx="620510" cy="6205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208060" y="-44575"/>
            <a:ext cx="2359955" cy="2359955"/>
            <a:chOff x="5602945" y="-44575"/>
            <a:chExt cx="2359955" cy="2359955"/>
          </a:xfrm>
        </p:grpSpPr>
        <p:sp>
          <p:nvSpPr>
            <p:cNvPr id="21" name="Oval 20"/>
            <p:cNvSpPr/>
            <p:nvPr/>
          </p:nvSpPr>
          <p:spPr>
            <a:xfrm>
              <a:off x="5602945" y="-44575"/>
              <a:ext cx="2359955" cy="235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867400" y="1024584"/>
              <a:ext cx="1990725" cy="830997"/>
            </a:xfrm>
            <a:prstGeom prst="rect">
              <a:avLst/>
            </a:prstGeom>
            <a:noFill/>
          </p:spPr>
          <p:txBody>
            <a:bodyPr wrap="square" rtlCol="0" anchor="ctr">
              <a:spAutoFit/>
            </a:bodyPr>
            <a:lstStyle/>
            <a:p>
              <a:pPr>
                <a:lnSpc>
                  <a:spcPct val="80000"/>
                </a:lnSpc>
                <a:spcAft>
                  <a:spcPts val="600"/>
                </a:spcAft>
              </a:pPr>
              <a:r>
                <a:rPr lang="en-US" sz="2000" smtClean="0">
                  <a:solidFill>
                    <a:schemeClr val="bg1"/>
                  </a:solidFill>
                  <a:latin typeface="+mj-lt"/>
                </a:rPr>
                <a:t>We’re local</a:t>
              </a:r>
            </a:p>
            <a:p>
              <a:pPr>
                <a:spcAft>
                  <a:spcPts val="600"/>
                </a:spcAft>
              </a:pPr>
              <a:r>
                <a:rPr lang="en-US" sz="900">
                  <a:solidFill>
                    <a:schemeClr val="bg1"/>
                  </a:solidFill>
                </a:rPr>
                <a:t>With local staff and board members who have deep </a:t>
              </a:r>
              <a:r>
                <a:rPr lang="en-US" sz="900" smtClean="0">
                  <a:solidFill>
                    <a:schemeClr val="bg1"/>
                  </a:solidFill>
                </a:rPr>
                <a:t/>
              </a:r>
              <a:br>
                <a:rPr lang="en-US" sz="900" smtClean="0">
                  <a:solidFill>
                    <a:schemeClr val="bg1"/>
                  </a:solidFill>
                </a:rPr>
              </a:br>
              <a:r>
                <a:rPr lang="en-US" sz="900" smtClean="0">
                  <a:solidFill>
                    <a:schemeClr val="bg1"/>
                  </a:solidFill>
                </a:rPr>
                <a:t>roots </a:t>
              </a:r>
              <a:r>
                <a:rPr lang="en-US" sz="900">
                  <a:solidFill>
                    <a:schemeClr val="bg1"/>
                  </a:solidFill>
                </a:rPr>
                <a:t>in the </a:t>
              </a:r>
              <a:r>
                <a:rPr lang="en-US" sz="900" smtClean="0">
                  <a:solidFill>
                    <a:schemeClr val="bg1"/>
                  </a:solidFill>
                </a:rPr>
                <a:t>local business</a:t>
              </a:r>
              <a:endParaRPr lang="en-US" sz="900">
                <a:solidFill>
                  <a:schemeClr val="bg1"/>
                </a:solidFill>
              </a:endParaRPr>
            </a:p>
          </p:txBody>
        </p:sp>
        <p:sp>
          <p:nvSpPr>
            <p:cNvPr id="31" name="TextBox 30"/>
            <p:cNvSpPr txBox="1">
              <a:spLocks noChangeAspect="1"/>
            </p:cNvSpPr>
            <p:nvPr/>
          </p:nvSpPr>
          <p:spPr>
            <a:xfrm>
              <a:off x="6324848" y="137532"/>
              <a:ext cx="916148" cy="916148"/>
            </a:xfrm>
            <a:prstGeom prst="rect">
              <a:avLst/>
            </a:prstGeom>
            <a:noFill/>
          </p:spPr>
          <p:txBody>
            <a:bodyPr wrap="none" lIns="0" tIns="0" rIns="0" bIns="0" rtlCol="0" anchor="ctr" anchorCtr="0">
              <a:noAutofit/>
            </a:bodyPr>
            <a:lstStyle/>
            <a:p>
              <a:pPr algn="ctr"/>
              <a:r>
                <a:rPr lang="en-US" sz="6600" dirty="0">
                  <a:latin typeface="FontAwesome" pitchFamily="2" charset="0"/>
                </a:rPr>
                <a:t></a:t>
              </a:r>
              <a:endParaRPr lang="ru-RU" sz="6600" dirty="0"/>
            </a:p>
          </p:txBody>
        </p:sp>
      </p:grpSp>
      <p:grpSp>
        <p:nvGrpSpPr>
          <p:cNvPr id="14" name="Group 13"/>
          <p:cNvGrpSpPr/>
          <p:nvPr/>
        </p:nvGrpSpPr>
        <p:grpSpPr>
          <a:xfrm>
            <a:off x="7394701" y="2613151"/>
            <a:ext cx="1520699" cy="1520699"/>
            <a:chOff x="7394701" y="2613151"/>
            <a:chExt cx="1520699" cy="1520699"/>
          </a:xfrm>
        </p:grpSpPr>
        <p:sp>
          <p:nvSpPr>
            <p:cNvPr id="26" name="Oval 25"/>
            <p:cNvSpPr/>
            <p:nvPr/>
          </p:nvSpPr>
          <p:spPr>
            <a:xfrm>
              <a:off x="7394701" y="2613151"/>
              <a:ext cx="1520699" cy="152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573348" y="3190875"/>
              <a:ext cx="1342052" cy="754053"/>
            </a:xfrm>
            <a:prstGeom prst="rect">
              <a:avLst/>
            </a:prstGeom>
            <a:noFill/>
          </p:spPr>
          <p:txBody>
            <a:bodyPr wrap="square" rtlCol="0" anchor="ctr">
              <a:spAutoFit/>
            </a:bodyPr>
            <a:lstStyle/>
            <a:p>
              <a:pPr>
                <a:spcAft>
                  <a:spcPts val="400"/>
                </a:spcAft>
              </a:pPr>
              <a:r>
                <a:rPr lang="en-US" sz="1200">
                  <a:solidFill>
                    <a:schemeClr val="bg1"/>
                  </a:solidFill>
                  <a:latin typeface="+mj-lt"/>
                </a:rPr>
                <a:t>We Inspect the </a:t>
              </a:r>
              <a:r>
                <a:rPr lang="en-US" sz="1200" smtClean="0">
                  <a:solidFill>
                    <a:schemeClr val="bg1"/>
                  </a:solidFill>
                  <a:latin typeface="+mj-lt"/>
                </a:rPr>
                <a:t>results</a:t>
              </a:r>
            </a:p>
            <a:p>
              <a:pPr>
                <a:spcAft>
                  <a:spcPts val="400"/>
                </a:spcAft>
              </a:pPr>
              <a:r>
                <a:rPr lang="en-US" sz="700">
                  <a:solidFill>
                    <a:schemeClr val="bg1"/>
                  </a:solidFill>
                </a:rPr>
                <a:t>And create a control group for </a:t>
              </a:r>
              <a:r>
                <a:rPr lang="en-US" sz="700" smtClean="0">
                  <a:solidFill>
                    <a:schemeClr val="bg1"/>
                  </a:solidFill>
                </a:rPr>
                <a:t>each campaign </a:t>
              </a:r>
              <a:endParaRPr lang="en-US" sz="700">
                <a:solidFill>
                  <a:schemeClr val="bg1"/>
                </a:solidFill>
              </a:endParaRPr>
            </a:p>
          </p:txBody>
        </p:sp>
        <p:sp>
          <p:nvSpPr>
            <p:cNvPr id="32" name="TextBox 31"/>
            <p:cNvSpPr txBox="1">
              <a:spLocks noChangeAspect="1"/>
            </p:cNvSpPr>
            <p:nvPr/>
          </p:nvSpPr>
          <p:spPr>
            <a:xfrm>
              <a:off x="7833002" y="2639278"/>
              <a:ext cx="644095" cy="644095"/>
            </a:xfrm>
            <a:prstGeom prst="rect">
              <a:avLst/>
            </a:prstGeom>
            <a:noFill/>
          </p:spPr>
          <p:txBody>
            <a:bodyPr wrap="none" lIns="0" tIns="0" rIns="0" bIns="0" rtlCol="0" anchor="ctr" anchorCtr="0">
              <a:noAutofit/>
            </a:bodyPr>
            <a:lstStyle/>
            <a:p>
              <a:pPr algn="ctr"/>
              <a:r>
                <a:rPr lang="en-US" sz="6000" dirty="0" smtClean="0">
                  <a:solidFill>
                    <a:schemeClr val="accent3"/>
                  </a:solidFill>
                  <a:latin typeface="RaphaelIcons" pitchFamily="2" charset="0"/>
                </a:rPr>
                <a:t>K</a:t>
              </a:r>
              <a:endParaRPr lang="ru-RU" sz="6000" dirty="0">
                <a:solidFill>
                  <a:schemeClr val="accent3"/>
                </a:solidFill>
              </a:endParaRPr>
            </a:p>
          </p:txBody>
        </p:sp>
      </p:grpSp>
      <p:grpSp>
        <p:nvGrpSpPr>
          <p:cNvPr id="15" name="Group 14"/>
          <p:cNvGrpSpPr/>
          <p:nvPr/>
        </p:nvGrpSpPr>
        <p:grpSpPr>
          <a:xfrm>
            <a:off x="7543800" y="4398640"/>
            <a:ext cx="2143985" cy="2143985"/>
            <a:chOff x="7543800" y="4398640"/>
            <a:chExt cx="2143985" cy="2143985"/>
          </a:xfrm>
        </p:grpSpPr>
        <p:sp>
          <p:nvSpPr>
            <p:cNvPr id="30" name="Oval 29"/>
            <p:cNvSpPr/>
            <p:nvPr/>
          </p:nvSpPr>
          <p:spPr>
            <a:xfrm>
              <a:off x="7543800" y="4398640"/>
              <a:ext cx="2143985" cy="21439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713618" y="5049258"/>
              <a:ext cx="1342052" cy="943848"/>
            </a:xfrm>
            <a:prstGeom prst="rect">
              <a:avLst/>
            </a:prstGeom>
            <a:noFill/>
          </p:spPr>
          <p:txBody>
            <a:bodyPr wrap="square" rtlCol="0" anchor="ctr">
              <a:spAutoFit/>
            </a:bodyPr>
            <a:lstStyle/>
            <a:p>
              <a:pPr>
                <a:spcAft>
                  <a:spcPts val="400"/>
                </a:spcAft>
              </a:pPr>
              <a:r>
                <a:rPr lang="en-US" sz="1400" smtClean="0">
                  <a:solidFill>
                    <a:schemeClr val="bg1"/>
                  </a:solidFill>
                  <a:latin typeface="+mj-lt"/>
                </a:rPr>
                <a:t>We’RE PROFICIENT</a:t>
              </a:r>
            </a:p>
            <a:p>
              <a:pPr>
                <a:spcAft>
                  <a:spcPts val="400"/>
                </a:spcAft>
              </a:pPr>
              <a:r>
                <a:rPr lang="en-US" sz="800">
                  <a:solidFill>
                    <a:schemeClr val="bg1"/>
                  </a:solidFill>
                </a:rPr>
                <a:t>Our staff are expertly trained in the </a:t>
              </a:r>
              <a:r>
                <a:rPr lang="en-US" sz="800" smtClean="0">
                  <a:solidFill>
                    <a:schemeClr val="bg1"/>
                  </a:solidFill>
                </a:rPr>
                <a:t>systems</a:t>
              </a:r>
              <a:br>
                <a:rPr lang="en-US" sz="800" smtClean="0">
                  <a:solidFill>
                    <a:schemeClr val="bg1"/>
                  </a:solidFill>
                </a:rPr>
              </a:br>
              <a:r>
                <a:rPr lang="en-US" sz="800" smtClean="0">
                  <a:solidFill>
                    <a:schemeClr val="bg1"/>
                  </a:solidFill>
                </a:rPr>
                <a:t>they </a:t>
              </a:r>
              <a:r>
                <a:rPr lang="en-US" sz="800">
                  <a:solidFill>
                    <a:schemeClr val="bg1"/>
                  </a:solidFill>
                </a:rPr>
                <a:t>use</a:t>
              </a:r>
            </a:p>
          </p:txBody>
        </p:sp>
        <p:sp>
          <p:nvSpPr>
            <p:cNvPr id="34" name="TextBox 33"/>
            <p:cNvSpPr txBox="1">
              <a:spLocks noChangeAspect="1"/>
            </p:cNvSpPr>
            <p:nvPr/>
          </p:nvSpPr>
          <p:spPr>
            <a:xfrm>
              <a:off x="8290563" y="4508906"/>
              <a:ext cx="796417" cy="796417"/>
            </a:xfrm>
            <a:prstGeom prst="rect">
              <a:avLst/>
            </a:prstGeom>
            <a:noFill/>
          </p:spPr>
          <p:txBody>
            <a:bodyPr wrap="none" lIns="0" tIns="0" rIns="0" bIns="0" rtlCol="0" anchor="ctr" anchorCtr="0">
              <a:noAutofit/>
            </a:bodyPr>
            <a:lstStyle/>
            <a:p>
              <a:pPr algn="ctr"/>
              <a:r>
                <a:rPr lang="en-US" sz="5400" dirty="0">
                  <a:latin typeface="Sosa" pitchFamily="2" charset="0"/>
                  <a:ea typeface="Entypo" pitchFamily="2" charset="0"/>
                </a:rPr>
                <a:t>Z</a:t>
              </a:r>
              <a:endParaRPr lang="ru-RU" sz="5400" dirty="0">
                <a:ea typeface="Entypo" pitchFamily="2" charset="0"/>
              </a:endParaRPr>
            </a:p>
          </p:txBody>
        </p:sp>
      </p:grpSp>
      <p:grpSp>
        <p:nvGrpSpPr>
          <p:cNvPr id="16" name="Group 15"/>
          <p:cNvGrpSpPr/>
          <p:nvPr/>
        </p:nvGrpSpPr>
        <p:grpSpPr>
          <a:xfrm>
            <a:off x="5758480" y="4843500"/>
            <a:ext cx="1447800" cy="1447800"/>
            <a:chOff x="5758480" y="4843500"/>
            <a:chExt cx="1447800" cy="1447800"/>
          </a:xfrm>
        </p:grpSpPr>
        <p:sp>
          <p:nvSpPr>
            <p:cNvPr id="29" name="Oval 28"/>
            <p:cNvSpPr/>
            <p:nvPr/>
          </p:nvSpPr>
          <p:spPr>
            <a:xfrm>
              <a:off x="5758480" y="4843500"/>
              <a:ext cx="1447800" cy="1447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859868" y="5143508"/>
              <a:ext cx="1342052" cy="866904"/>
            </a:xfrm>
            <a:prstGeom prst="rect">
              <a:avLst/>
            </a:prstGeom>
            <a:noFill/>
          </p:spPr>
          <p:txBody>
            <a:bodyPr wrap="square" rtlCol="0" anchor="ctr">
              <a:spAutoFit/>
            </a:bodyPr>
            <a:lstStyle/>
            <a:p>
              <a:pPr lvl="0">
                <a:spcAft>
                  <a:spcPts val="400"/>
                </a:spcAft>
              </a:pPr>
              <a:r>
                <a:rPr lang="en-US" sz="1100">
                  <a:solidFill>
                    <a:prstClr val="white"/>
                  </a:solidFill>
                  <a:latin typeface="Novecento wide UltraLight"/>
                </a:rPr>
                <a:t>We’re a community leader</a:t>
              </a:r>
            </a:p>
            <a:p>
              <a:pPr>
                <a:spcAft>
                  <a:spcPts val="400"/>
                </a:spcAft>
              </a:pPr>
              <a:r>
                <a:rPr lang="en-US" sz="600" smtClean="0">
                  <a:solidFill>
                    <a:schemeClr val="bg1"/>
                  </a:solidFill>
                </a:rPr>
                <a:t>That </a:t>
              </a:r>
              <a:r>
                <a:rPr lang="en-US" sz="600">
                  <a:solidFill>
                    <a:schemeClr val="bg1"/>
                  </a:solidFill>
                </a:rPr>
                <a:t>supports high-impact opportunities</a:t>
              </a:r>
            </a:p>
          </p:txBody>
        </p:sp>
        <p:sp>
          <p:nvSpPr>
            <p:cNvPr id="36" name="TextBox 35"/>
            <p:cNvSpPr txBox="1">
              <a:spLocks noChangeAspect="1"/>
            </p:cNvSpPr>
            <p:nvPr/>
          </p:nvSpPr>
          <p:spPr>
            <a:xfrm>
              <a:off x="6469931" y="4931688"/>
              <a:ext cx="468000" cy="468000"/>
            </a:xfrm>
            <a:prstGeom prst="rect">
              <a:avLst/>
            </a:prstGeom>
            <a:noFill/>
          </p:spPr>
          <p:txBody>
            <a:bodyPr wrap="none" lIns="0" tIns="0" rIns="0" bIns="0" rtlCol="0" anchor="ctr" anchorCtr="0">
              <a:noAutofit/>
            </a:bodyPr>
            <a:lstStyle/>
            <a:p>
              <a:pPr algn="ctr"/>
              <a:r>
                <a:rPr lang="en-US" sz="3600" dirty="0" smtClean="0">
                  <a:latin typeface="RaphaelIcons" pitchFamily="2" charset="0"/>
                </a:rPr>
                <a:t>x</a:t>
              </a:r>
              <a:endParaRPr lang="ru-RU" sz="3600" dirty="0"/>
            </a:p>
          </p:txBody>
        </p:sp>
      </p:grpSp>
      <p:grpSp>
        <p:nvGrpSpPr>
          <p:cNvPr id="59" name="Group 58"/>
          <p:cNvGrpSpPr/>
          <p:nvPr/>
        </p:nvGrpSpPr>
        <p:grpSpPr>
          <a:xfrm>
            <a:off x="1399558" y="5200302"/>
            <a:ext cx="1800842" cy="1800842"/>
            <a:chOff x="1399558" y="5200302"/>
            <a:chExt cx="1800842" cy="1800842"/>
          </a:xfrm>
        </p:grpSpPr>
        <p:sp>
          <p:nvSpPr>
            <p:cNvPr id="27" name="Oval 26"/>
            <p:cNvSpPr/>
            <p:nvPr/>
          </p:nvSpPr>
          <p:spPr>
            <a:xfrm>
              <a:off x="1399558" y="5200302"/>
              <a:ext cx="1800842" cy="1800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584530" y="5751166"/>
              <a:ext cx="1539670" cy="913070"/>
            </a:xfrm>
            <a:prstGeom prst="rect">
              <a:avLst/>
            </a:prstGeom>
            <a:noFill/>
          </p:spPr>
          <p:txBody>
            <a:bodyPr wrap="square" rtlCol="0" anchor="ctr">
              <a:spAutoFit/>
            </a:bodyPr>
            <a:lstStyle/>
            <a:p>
              <a:pPr lvl="0">
                <a:spcAft>
                  <a:spcPts val="400"/>
                </a:spcAft>
              </a:pPr>
              <a:r>
                <a:rPr lang="en-US" sz="1200">
                  <a:solidFill>
                    <a:prstClr val="white"/>
                  </a:solidFill>
                  <a:latin typeface="Novecento wide UltraLight"/>
                </a:rPr>
                <a:t>We deliver personalized service</a:t>
              </a:r>
            </a:p>
            <a:p>
              <a:pPr>
                <a:spcAft>
                  <a:spcPts val="400"/>
                </a:spcAft>
              </a:pPr>
              <a:r>
                <a:rPr lang="en-US" sz="700">
                  <a:solidFill>
                    <a:schemeClr val="bg1"/>
                  </a:solidFill>
                </a:rPr>
                <a:t>Tailored to your charitable and financial interests</a:t>
              </a:r>
            </a:p>
          </p:txBody>
        </p:sp>
        <p:sp>
          <p:nvSpPr>
            <p:cNvPr id="38" name="TextBox 37"/>
            <p:cNvSpPr txBox="1">
              <a:spLocks noChangeAspect="1"/>
            </p:cNvSpPr>
            <p:nvPr/>
          </p:nvSpPr>
          <p:spPr>
            <a:xfrm>
              <a:off x="2080575" y="5247000"/>
              <a:ext cx="468000" cy="468000"/>
            </a:xfrm>
            <a:prstGeom prst="rect">
              <a:avLst/>
            </a:prstGeom>
            <a:noFill/>
          </p:spPr>
          <p:txBody>
            <a:bodyPr wrap="none" lIns="0" tIns="0" rIns="0" bIns="0" rtlCol="0" anchor="ctr" anchorCtr="0">
              <a:noAutofit/>
            </a:bodyPr>
            <a:lstStyle/>
            <a:p>
              <a:pPr algn="ctr"/>
              <a:r>
                <a:rPr lang="en-US" sz="4400" dirty="0" smtClean="0">
                  <a:latin typeface="Modern Pictograms" pitchFamily="50" charset="0"/>
                </a:rPr>
                <a:t>(</a:t>
              </a:r>
              <a:endParaRPr lang="ru-RU" sz="4400" dirty="0"/>
            </a:p>
          </p:txBody>
        </p:sp>
      </p:grpSp>
      <p:grpSp>
        <p:nvGrpSpPr>
          <p:cNvPr id="47" name="Group 46"/>
          <p:cNvGrpSpPr/>
          <p:nvPr/>
        </p:nvGrpSpPr>
        <p:grpSpPr>
          <a:xfrm>
            <a:off x="-115813" y="990600"/>
            <a:ext cx="1858804" cy="1858804"/>
            <a:chOff x="-115813" y="990600"/>
            <a:chExt cx="1858804" cy="1858804"/>
          </a:xfrm>
        </p:grpSpPr>
        <p:sp>
          <p:nvSpPr>
            <p:cNvPr id="20" name="Oval 19"/>
            <p:cNvSpPr/>
            <p:nvPr/>
          </p:nvSpPr>
          <p:spPr>
            <a:xfrm>
              <a:off x="-115813" y="990600"/>
              <a:ext cx="1858804" cy="18588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33878" y="1506200"/>
              <a:ext cx="1542522" cy="943848"/>
            </a:xfrm>
            <a:prstGeom prst="rect">
              <a:avLst/>
            </a:prstGeom>
            <a:noFill/>
          </p:spPr>
          <p:txBody>
            <a:bodyPr wrap="square" rtlCol="0" anchor="ctr">
              <a:spAutoFit/>
            </a:bodyPr>
            <a:lstStyle/>
            <a:p>
              <a:pPr lvl="0">
                <a:spcAft>
                  <a:spcPts val="400"/>
                </a:spcAft>
              </a:pPr>
              <a:r>
                <a:rPr lang="en-US" sz="1400" dirty="0">
                  <a:solidFill>
                    <a:prstClr val="white"/>
                  </a:solidFill>
                  <a:latin typeface="Novecento wide UltraLight"/>
                </a:rPr>
                <a:t>We understand</a:t>
              </a:r>
            </a:p>
            <a:p>
              <a:pPr>
                <a:spcAft>
                  <a:spcPts val="400"/>
                </a:spcAft>
              </a:pPr>
              <a:r>
                <a:rPr lang="en-US" sz="800" dirty="0">
                  <a:solidFill>
                    <a:schemeClr val="bg1"/>
                  </a:solidFill>
                </a:rPr>
                <a:t>And have a pulse on the ever-changing needs of our clients</a:t>
              </a:r>
            </a:p>
          </p:txBody>
        </p:sp>
        <p:sp>
          <p:nvSpPr>
            <p:cNvPr id="40" name="TextBox 39"/>
            <p:cNvSpPr txBox="1">
              <a:spLocks noChangeAspect="1"/>
            </p:cNvSpPr>
            <p:nvPr/>
          </p:nvSpPr>
          <p:spPr>
            <a:xfrm>
              <a:off x="627017" y="1115436"/>
              <a:ext cx="627425" cy="627425"/>
            </a:xfrm>
            <a:prstGeom prst="rect">
              <a:avLst/>
            </a:prstGeom>
            <a:noFill/>
          </p:spPr>
          <p:txBody>
            <a:bodyPr wrap="none" lIns="0" tIns="0" rIns="0" bIns="0" rtlCol="0" anchor="ctr" anchorCtr="0">
              <a:noAutofit/>
            </a:bodyPr>
            <a:lstStyle/>
            <a:p>
              <a:pPr algn="ctr"/>
              <a:r>
                <a:rPr lang="en-US" sz="6600" dirty="0" smtClean="0">
                  <a:solidFill>
                    <a:schemeClr val="accent3"/>
                  </a:solidFill>
                  <a:latin typeface="RaphaelIcons" pitchFamily="2" charset="0"/>
                </a:rPr>
                <a:t>b</a:t>
              </a:r>
              <a:endParaRPr lang="ru-RU" sz="6600" dirty="0">
                <a:solidFill>
                  <a:schemeClr val="accent3"/>
                </a:solidFill>
              </a:endParaRPr>
            </a:p>
          </p:txBody>
        </p:sp>
      </p:grpSp>
      <p:grpSp>
        <p:nvGrpSpPr>
          <p:cNvPr id="46" name="Group 45"/>
          <p:cNvGrpSpPr/>
          <p:nvPr/>
        </p:nvGrpSpPr>
        <p:grpSpPr>
          <a:xfrm>
            <a:off x="2152572" y="-129225"/>
            <a:ext cx="1209825" cy="1209825"/>
            <a:chOff x="2152572" y="-129225"/>
            <a:chExt cx="1209825" cy="1209825"/>
          </a:xfrm>
        </p:grpSpPr>
        <p:sp>
          <p:nvSpPr>
            <p:cNvPr id="19" name="Oval 18"/>
            <p:cNvSpPr/>
            <p:nvPr/>
          </p:nvSpPr>
          <p:spPr>
            <a:xfrm>
              <a:off x="2152572" y="-129225"/>
              <a:ext cx="1209825" cy="12098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a:spLocks noChangeAspect="1"/>
            </p:cNvSpPr>
            <p:nvPr/>
          </p:nvSpPr>
          <p:spPr>
            <a:xfrm>
              <a:off x="2296863" y="-6842"/>
              <a:ext cx="921242" cy="921242"/>
            </a:xfrm>
            <a:prstGeom prst="rect">
              <a:avLst/>
            </a:prstGeom>
            <a:noFill/>
          </p:spPr>
          <p:txBody>
            <a:bodyPr wrap="none" lIns="0" tIns="0" rIns="0" bIns="0" rtlCol="0" anchor="ctr" anchorCtr="0">
              <a:noAutofit/>
            </a:bodyPr>
            <a:lstStyle/>
            <a:p>
              <a:pPr algn="ctr"/>
              <a:r>
                <a:rPr lang="en-US" sz="6000">
                  <a:solidFill>
                    <a:schemeClr val="bg1"/>
                  </a:solidFill>
                  <a:latin typeface="Sosa" pitchFamily="2" charset="0"/>
                  <a:ea typeface="Entypo" pitchFamily="2" charset="0"/>
                </a:rPr>
                <a:t>8</a:t>
              </a:r>
              <a:endParaRPr lang="ru-RU" sz="6000" dirty="0">
                <a:solidFill>
                  <a:schemeClr val="bg1"/>
                </a:solidFill>
                <a:ea typeface="Entypo" pitchFamily="2" charset="0"/>
              </a:endParaRPr>
            </a:p>
          </p:txBody>
        </p:sp>
      </p:grpSp>
      <p:grpSp>
        <p:nvGrpSpPr>
          <p:cNvPr id="53" name="Group 52"/>
          <p:cNvGrpSpPr/>
          <p:nvPr/>
        </p:nvGrpSpPr>
        <p:grpSpPr>
          <a:xfrm>
            <a:off x="-434023" y="3103198"/>
            <a:ext cx="1209825" cy="1209825"/>
            <a:chOff x="-434023" y="3103198"/>
            <a:chExt cx="1209825" cy="1209825"/>
          </a:xfrm>
        </p:grpSpPr>
        <p:sp>
          <p:nvSpPr>
            <p:cNvPr id="23" name="Oval 22"/>
            <p:cNvSpPr/>
            <p:nvPr/>
          </p:nvSpPr>
          <p:spPr>
            <a:xfrm>
              <a:off x="-434023" y="3103198"/>
              <a:ext cx="1209825" cy="12098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a:spLocks noChangeAspect="1"/>
            </p:cNvSpPr>
            <p:nvPr/>
          </p:nvSpPr>
          <p:spPr>
            <a:xfrm>
              <a:off x="-158440" y="3249062"/>
              <a:ext cx="893738" cy="893738"/>
            </a:xfrm>
            <a:prstGeom prst="rect">
              <a:avLst/>
            </a:prstGeom>
            <a:noFill/>
          </p:spPr>
          <p:txBody>
            <a:bodyPr wrap="none" lIns="0" tIns="0" rIns="0" bIns="0" rtlCol="0" anchor="ctr" anchorCtr="0">
              <a:noAutofit/>
            </a:bodyPr>
            <a:lstStyle/>
            <a:p>
              <a:pPr algn="ctr"/>
              <a:r>
                <a:rPr lang="en-US" sz="4800">
                  <a:solidFill>
                    <a:schemeClr val="bg1"/>
                  </a:solidFill>
                  <a:latin typeface="Sosa" pitchFamily="2" charset="0"/>
                  <a:ea typeface="Entypo" pitchFamily="2" charset="0"/>
                </a:rPr>
                <a:t>5</a:t>
              </a:r>
              <a:endParaRPr lang="ru-RU" sz="4800" dirty="0">
                <a:solidFill>
                  <a:schemeClr val="bg1"/>
                </a:solidFill>
                <a:ea typeface="Entypo" pitchFamily="2" charset="0"/>
              </a:endParaRPr>
            </a:p>
          </p:txBody>
        </p:sp>
      </p:grpSp>
      <p:grpSp>
        <p:nvGrpSpPr>
          <p:cNvPr id="58" name="Group 57"/>
          <p:cNvGrpSpPr/>
          <p:nvPr/>
        </p:nvGrpSpPr>
        <p:grpSpPr>
          <a:xfrm>
            <a:off x="228653" y="4974033"/>
            <a:ext cx="1094298" cy="1094298"/>
            <a:chOff x="228653" y="4974033"/>
            <a:chExt cx="1094298" cy="1094298"/>
          </a:xfrm>
        </p:grpSpPr>
        <p:sp>
          <p:nvSpPr>
            <p:cNvPr id="25" name="Oval 24"/>
            <p:cNvSpPr/>
            <p:nvPr/>
          </p:nvSpPr>
          <p:spPr>
            <a:xfrm>
              <a:off x="228653" y="4974033"/>
              <a:ext cx="1094298" cy="10942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a:spLocks noChangeAspect="1"/>
            </p:cNvSpPr>
            <p:nvPr/>
          </p:nvSpPr>
          <p:spPr>
            <a:xfrm>
              <a:off x="471830" y="5181600"/>
              <a:ext cx="601198" cy="601198"/>
            </a:xfrm>
            <a:prstGeom prst="rect">
              <a:avLst/>
            </a:prstGeom>
            <a:noFill/>
          </p:spPr>
          <p:txBody>
            <a:bodyPr wrap="none" lIns="0" tIns="0" rIns="0" bIns="0" rtlCol="0" anchor="ctr" anchorCtr="0">
              <a:noAutofit/>
            </a:bodyPr>
            <a:lstStyle/>
            <a:p>
              <a:pPr algn="ctr"/>
              <a:r>
                <a:rPr lang="en-US" sz="6000" dirty="0" smtClean="0">
                  <a:solidFill>
                    <a:schemeClr val="bg1"/>
                  </a:solidFill>
                  <a:latin typeface="Modern Pictograms" pitchFamily="50" charset="0"/>
                </a:rPr>
                <a:t>$</a:t>
              </a:r>
              <a:endParaRPr lang="ru-RU" sz="6000" dirty="0">
                <a:solidFill>
                  <a:schemeClr val="bg1"/>
                </a:solidFill>
              </a:endParaRPr>
            </a:p>
          </p:txBody>
        </p:sp>
      </p:grpSp>
      <p:sp>
        <p:nvSpPr>
          <p:cNvPr id="44" name="TextBox 43"/>
          <p:cNvSpPr txBox="1">
            <a:spLocks noChangeAspect="1"/>
          </p:cNvSpPr>
          <p:nvPr/>
        </p:nvSpPr>
        <p:spPr>
          <a:xfrm>
            <a:off x="2443093" y="1344426"/>
            <a:ext cx="468000" cy="468000"/>
          </a:xfrm>
          <a:prstGeom prst="rect">
            <a:avLst/>
          </a:prstGeom>
          <a:noFill/>
        </p:spPr>
        <p:txBody>
          <a:bodyPr wrap="none" lIns="0" tIns="0" rIns="0" bIns="0" rtlCol="0" anchor="ctr" anchorCtr="0">
            <a:noAutofit/>
          </a:bodyPr>
          <a:lstStyle/>
          <a:p>
            <a:pPr algn="ctr"/>
            <a:r>
              <a:rPr lang="en-US" sz="2800">
                <a:solidFill>
                  <a:schemeClr val="bg1"/>
                </a:solidFill>
                <a:latin typeface="Sosa" pitchFamily="2" charset="0"/>
                <a:ea typeface="Entypo" pitchFamily="2" charset="0"/>
              </a:rPr>
              <a:t>a</a:t>
            </a:r>
            <a:endParaRPr lang="ru-RU" sz="2800" dirty="0">
              <a:solidFill>
                <a:schemeClr val="bg1"/>
              </a:solidFill>
              <a:ea typeface="Entypo" pitchFamily="2" charset="0"/>
            </a:endParaRPr>
          </a:p>
        </p:txBody>
      </p:sp>
      <p:sp>
        <p:nvSpPr>
          <p:cNvPr id="45" name="TextBox 44"/>
          <p:cNvSpPr txBox="1">
            <a:spLocks noChangeAspect="1"/>
          </p:cNvSpPr>
          <p:nvPr/>
        </p:nvSpPr>
        <p:spPr>
          <a:xfrm>
            <a:off x="1673258" y="3031924"/>
            <a:ext cx="468000" cy="468000"/>
          </a:xfrm>
          <a:prstGeom prst="rect">
            <a:avLst/>
          </a:prstGeom>
          <a:noFill/>
        </p:spPr>
        <p:txBody>
          <a:bodyPr wrap="none" lIns="0" tIns="0" rIns="0" bIns="0" rtlCol="0" anchor="ctr" anchorCtr="0">
            <a:noAutofit/>
          </a:bodyPr>
          <a:lstStyle/>
          <a:p>
            <a:pPr algn="ctr"/>
            <a:r>
              <a:rPr lang="en-US" sz="3600" dirty="0">
                <a:solidFill>
                  <a:schemeClr val="bg1"/>
                </a:solidFill>
                <a:latin typeface="FontAwesome" pitchFamily="2" charset="0"/>
              </a:rPr>
              <a:t></a:t>
            </a:r>
            <a:endParaRPr lang="ru-RU" sz="3600" dirty="0">
              <a:solidFill>
                <a:schemeClr val="bg1"/>
              </a:solidFill>
            </a:endParaRPr>
          </a:p>
        </p:txBody>
      </p:sp>
      <p:grpSp>
        <p:nvGrpSpPr>
          <p:cNvPr id="57" name="Group 56"/>
          <p:cNvGrpSpPr/>
          <p:nvPr/>
        </p:nvGrpSpPr>
        <p:grpSpPr>
          <a:xfrm>
            <a:off x="1037075" y="4046617"/>
            <a:ext cx="724966" cy="724966"/>
            <a:chOff x="1037075" y="4046617"/>
            <a:chExt cx="724966" cy="724966"/>
          </a:xfrm>
        </p:grpSpPr>
        <p:sp>
          <p:nvSpPr>
            <p:cNvPr id="24" name="Oval 23"/>
            <p:cNvSpPr/>
            <p:nvPr/>
          </p:nvSpPr>
          <p:spPr>
            <a:xfrm>
              <a:off x="1037075" y="4046617"/>
              <a:ext cx="724966" cy="7249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a:spLocks noChangeAspect="1"/>
            </p:cNvSpPr>
            <p:nvPr/>
          </p:nvSpPr>
          <p:spPr>
            <a:xfrm>
              <a:off x="1165558" y="4149772"/>
              <a:ext cx="468000" cy="468000"/>
            </a:xfrm>
            <a:prstGeom prst="rect">
              <a:avLst/>
            </a:prstGeom>
            <a:noFill/>
          </p:spPr>
          <p:txBody>
            <a:bodyPr wrap="none" lIns="0" tIns="0" rIns="0" bIns="0" rtlCol="0" anchor="ctr" anchorCtr="0">
              <a:noAutofit/>
            </a:bodyPr>
            <a:lstStyle/>
            <a:p>
              <a:pPr algn="ctr"/>
              <a:r>
                <a:rPr lang="en-US" sz="2800" dirty="0">
                  <a:latin typeface="Sosa" pitchFamily="2" charset="0"/>
                  <a:ea typeface="Entypo" pitchFamily="2" charset="0"/>
                </a:rPr>
                <a:t>&gt;</a:t>
              </a:r>
              <a:endParaRPr lang="ru-RU" sz="2800" dirty="0">
                <a:ea typeface="Entypo" pitchFamily="2" charset="0"/>
              </a:endParaRPr>
            </a:p>
          </p:txBody>
        </p:sp>
      </p:grpSp>
      <p:sp>
        <p:nvSpPr>
          <p:cNvPr id="49" name="TextBox 48"/>
          <p:cNvSpPr txBox="1">
            <a:spLocks noChangeAspect="1"/>
          </p:cNvSpPr>
          <p:nvPr/>
        </p:nvSpPr>
        <p:spPr>
          <a:xfrm>
            <a:off x="6606560" y="2797924"/>
            <a:ext cx="468000" cy="468000"/>
          </a:xfrm>
          <a:prstGeom prst="rect">
            <a:avLst/>
          </a:prstGeom>
          <a:noFill/>
        </p:spPr>
        <p:txBody>
          <a:bodyPr wrap="none" lIns="0" tIns="0" rIns="0" bIns="0" rtlCol="0" anchor="ctr" anchorCtr="0">
            <a:noAutofit/>
          </a:bodyPr>
          <a:lstStyle/>
          <a:p>
            <a:pPr algn="ctr"/>
            <a:r>
              <a:rPr lang="en-US" sz="2800" dirty="0">
                <a:solidFill>
                  <a:schemeClr val="bg1"/>
                </a:solidFill>
                <a:latin typeface="FontAwesome" pitchFamily="2" charset="0"/>
              </a:rPr>
              <a:t></a:t>
            </a:r>
            <a:endParaRPr lang="ru-RU" sz="2800" dirty="0">
              <a:solidFill>
                <a:schemeClr val="bg1"/>
              </a:solidFill>
            </a:endParaRPr>
          </a:p>
        </p:txBody>
      </p:sp>
      <p:sp>
        <p:nvSpPr>
          <p:cNvPr id="50" name="TextBox 49"/>
          <p:cNvSpPr txBox="1">
            <a:spLocks noChangeAspect="1"/>
          </p:cNvSpPr>
          <p:nvPr/>
        </p:nvSpPr>
        <p:spPr>
          <a:xfrm>
            <a:off x="4882183" y="726972"/>
            <a:ext cx="468000" cy="468000"/>
          </a:xfrm>
          <a:prstGeom prst="rect">
            <a:avLst/>
          </a:prstGeom>
          <a:noFill/>
        </p:spPr>
        <p:txBody>
          <a:bodyPr wrap="none" lIns="0" tIns="0" rIns="0" bIns="0" rtlCol="0" anchor="ctr" anchorCtr="0">
            <a:noAutofit/>
          </a:bodyPr>
          <a:lstStyle/>
          <a:p>
            <a:pPr algn="ctr"/>
            <a:r>
              <a:rPr lang="en-US" sz="3200" dirty="0">
                <a:solidFill>
                  <a:schemeClr val="bg1"/>
                </a:solidFill>
                <a:latin typeface="Sosa" pitchFamily="2" charset="0"/>
                <a:ea typeface="Entypo" pitchFamily="2" charset="0"/>
              </a:rPr>
              <a:t>[</a:t>
            </a:r>
            <a:endParaRPr lang="ru-RU" sz="3200" dirty="0">
              <a:solidFill>
                <a:schemeClr val="bg1"/>
              </a:solidFill>
              <a:ea typeface="Entypo" pitchFamily="2" charset="0"/>
            </a:endParaRPr>
          </a:p>
        </p:txBody>
      </p:sp>
      <p:sp>
        <p:nvSpPr>
          <p:cNvPr id="52" name="TextBox 51"/>
          <p:cNvSpPr txBox="1">
            <a:spLocks noChangeAspect="1"/>
          </p:cNvSpPr>
          <p:nvPr/>
        </p:nvSpPr>
        <p:spPr>
          <a:xfrm>
            <a:off x="3769198" y="649024"/>
            <a:ext cx="468000" cy="468000"/>
          </a:xfrm>
          <a:prstGeom prst="rect">
            <a:avLst/>
          </a:prstGeom>
          <a:noFill/>
        </p:spPr>
        <p:txBody>
          <a:bodyPr wrap="none" lIns="0" tIns="0" rIns="0" bIns="0" rtlCol="0" anchor="ctr" anchorCtr="0">
            <a:noAutofit/>
          </a:bodyPr>
          <a:lstStyle/>
          <a:p>
            <a:pPr algn="ctr"/>
            <a:r>
              <a:rPr lang="en-US" sz="3600" dirty="0" smtClean="0">
                <a:solidFill>
                  <a:schemeClr val="bg1"/>
                </a:solidFill>
                <a:latin typeface="Modern Pictograms" pitchFamily="50" charset="0"/>
              </a:rPr>
              <a:t>K</a:t>
            </a:r>
            <a:endParaRPr lang="ru-RU" sz="3600" dirty="0">
              <a:solidFill>
                <a:schemeClr val="bg1"/>
              </a:solidFill>
            </a:endParaRPr>
          </a:p>
        </p:txBody>
      </p:sp>
      <p:grpSp>
        <p:nvGrpSpPr>
          <p:cNvPr id="60" name="Group 59"/>
          <p:cNvGrpSpPr/>
          <p:nvPr/>
        </p:nvGrpSpPr>
        <p:grpSpPr>
          <a:xfrm>
            <a:off x="3676116" y="5877000"/>
            <a:ext cx="828600" cy="828600"/>
            <a:chOff x="3676116" y="5877000"/>
            <a:chExt cx="828600" cy="828600"/>
          </a:xfrm>
        </p:grpSpPr>
        <p:sp>
          <p:nvSpPr>
            <p:cNvPr id="28" name="Oval 27">
              <a:hlinkClick r:id="" action="ppaction://hlinkshowjump?jump=nextslide"/>
            </p:cNvPr>
            <p:cNvSpPr/>
            <p:nvPr/>
          </p:nvSpPr>
          <p:spPr>
            <a:xfrm>
              <a:off x="3676116" y="5877000"/>
              <a:ext cx="828600" cy="8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a:spLocks noChangeAspect="1"/>
            </p:cNvSpPr>
            <p:nvPr/>
          </p:nvSpPr>
          <p:spPr>
            <a:xfrm>
              <a:off x="3863731" y="6036600"/>
              <a:ext cx="468000" cy="468000"/>
            </a:xfrm>
            <a:prstGeom prst="rect">
              <a:avLst/>
            </a:prstGeom>
            <a:noFill/>
          </p:spPr>
          <p:txBody>
            <a:bodyPr wrap="none" lIns="0" tIns="0" rIns="0" bIns="0" rtlCol="0" anchor="ctr" anchorCtr="0">
              <a:noAutofit/>
            </a:bodyPr>
            <a:lstStyle/>
            <a:p>
              <a:pPr algn="ctr"/>
              <a:r>
                <a:rPr lang="en-US" sz="3600" dirty="0" smtClean="0">
                  <a:solidFill>
                    <a:schemeClr val="bg1"/>
                  </a:solidFill>
                  <a:latin typeface="Modern Pictograms" pitchFamily="50" charset="0"/>
                </a:rPr>
                <a:t>S</a:t>
              </a:r>
              <a:endParaRPr lang="ru-RU" sz="3600" dirty="0">
                <a:solidFill>
                  <a:schemeClr val="bg1"/>
                </a:solidFill>
              </a:endParaRPr>
            </a:p>
          </p:txBody>
        </p:sp>
      </p:grpSp>
      <p:sp>
        <p:nvSpPr>
          <p:cNvPr id="55" name="TextBox 54">
            <a:hlinkClick r:id="" action="ppaction://hlinkshowjump?jump=nextslide"/>
          </p:cNvPr>
          <p:cNvSpPr txBox="1"/>
          <p:nvPr/>
        </p:nvSpPr>
        <p:spPr>
          <a:xfrm>
            <a:off x="4504716" y="6058438"/>
            <a:ext cx="1045479" cy="461665"/>
          </a:xfrm>
          <a:prstGeom prst="rect">
            <a:avLst/>
          </a:prstGeom>
          <a:noFill/>
        </p:spPr>
        <p:txBody>
          <a:bodyPr wrap="none" rtlCol="0">
            <a:spAutoFit/>
          </a:bodyPr>
          <a:lstStyle/>
          <a:p>
            <a:r>
              <a:rPr lang="en-US" sz="1200" b="1" smtClean="0">
                <a:solidFill>
                  <a:schemeClr val="bg1"/>
                </a:solidFill>
                <a:latin typeface="Cantarell" pitchFamily="2" charset="0"/>
              </a:rPr>
              <a:t>Let’s come</a:t>
            </a:r>
            <a:br>
              <a:rPr lang="en-US" sz="1200" b="1" smtClean="0">
                <a:solidFill>
                  <a:schemeClr val="bg1"/>
                </a:solidFill>
                <a:latin typeface="Cantarell" pitchFamily="2" charset="0"/>
              </a:rPr>
            </a:br>
            <a:r>
              <a:rPr lang="en-US" sz="1200" b="1" smtClean="0">
                <a:solidFill>
                  <a:schemeClr val="bg1"/>
                </a:solidFill>
                <a:latin typeface="Cantarell" pitchFamily="2" charset="0"/>
              </a:rPr>
              <a:t>&amp; see</a:t>
            </a:r>
            <a:endParaRPr lang="en-US" sz="1200" b="1">
              <a:solidFill>
                <a:schemeClr val="bg1"/>
              </a:solidFill>
              <a:latin typeface="Cantarell" pitchFamily="2" charset="0"/>
            </a:endParaRPr>
          </a:p>
        </p:txBody>
      </p:sp>
      <p:sp>
        <p:nvSpPr>
          <p:cNvPr id="56" name="TextBox 55"/>
          <p:cNvSpPr txBox="1">
            <a:spLocks noChangeAspect="1"/>
          </p:cNvSpPr>
          <p:nvPr/>
        </p:nvSpPr>
        <p:spPr>
          <a:xfrm>
            <a:off x="6313407" y="4105624"/>
            <a:ext cx="468000" cy="468000"/>
          </a:xfrm>
          <a:prstGeom prst="rect">
            <a:avLst/>
          </a:prstGeom>
          <a:noFill/>
        </p:spPr>
        <p:txBody>
          <a:bodyPr vert="horz" wrap="none" lIns="0" tIns="0" rIns="0" bIns="0" rtlCol="0" anchor="ctr" anchorCtr="1">
            <a:noAutofit/>
          </a:bodyPr>
          <a:lstStyle/>
          <a:p>
            <a:pPr algn="ctr"/>
            <a:r>
              <a:rPr lang="en-US" sz="5400">
                <a:solidFill>
                  <a:schemeClr val="bg1"/>
                </a:solidFill>
                <a:latin typeface="Entypo" pitchFamily="2" charset="0"/>
                <a:ea typeface="Entypo" pitchFamily="2" charset="0"/>
              </a:rPr>
              <a:t>9</a:t>
            </a:r>
            <a:endParaRPr lang="ru-RU" sz="5400" dirty="0">
              <a:solidFill>
                <a:schemeClr val="bg1"/>
              </a:solidFill>
              <a:ea typeface="Entypo" pitchFamily="2" charset="0"/>
            </a:endParaRPr>
          </a:p>
        </p:txBody>
      </p:sp>
      <p:sp>
        <p:nvSpPr>
          <p:cNvPr id="51" name="TextBox 50"/>
          <p:cNvSpPr txBox="1">
            <a:spLocks noChangeAspect="1"/>
          </p:cNvSpPr>
          <p:nvPr/>
        </p:nvSpPr>
        <p:spPr>
          <a:xfrm>
            <a:off x="5082195" y="5342960"/>
            <a:ext cx="468000" cy="468000"/>
          </a:xfrm>
          <a:prstGeom prst="rect">
            <a:avLst/>
          </a:prstGeom>
          <a:noFill/>
        </p:spPr>
        <p:txBody>
          <a:bodyPr wrap="none" lIns="0" tIns="0" rIns="0" bIns="0" rtlCol="0" anchor="ctr" anchorCtr="0">
            <a:noAutofit/>
          </a:bodyPr>
          <a:lstStyle/>
          <a:p>
            <a:pPr algn="ctr"/>
            <a:r>
              <a:rPr lang="en-US" sz="2400" dirty="0">
                <a:solidFill>
                  <a:schemeClr val="bg1"/>
                </a:solidFill>
                <a:latin typeface="FontAwesome" pitchFamily="2" charset="0"/>
              </a:rPr>
              <a:t></a:t>
            </a:r>
            <a:endParaRPr lang="ru-RU" sz="2400" dirty="0">
              <a:solidFill>
                <a:schemeClr val="bg1"/>
              </a:solidFill>
            </a:endParaRPr>
          </a:p>
        </p:txBody>
      </p:sp>
    </p:spTree>
    <p:extLst>
      <p:ext uri="{BB962C8B-B14F-4D97-AF65-F5344CB8AC3E}">
        <p14:creationId xmlns:p14="http://schemas.microsoft.com/office/powerpoint/2010/main" val="144478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fltVal val="0"/>
                                          </p:val>
                                        </p:tav>
                                        <p:tav tm="100000">
                                          <p:val>
                                            <p:strVal val="#ppt_h"/>
                                          </p:val>
                                        </p:tav>
                                      </p:tavLst>
                                    </p:anim>
                                    <p:animEffect transition="in" filter="fade">
                                      <p:cBhvr>
                                        <p:cTn id="39" dur="500"/>
                                        <p:tgtEl>
                                          <p:spTgt spid="50"/>
                                        </p:tgtEl>
                                      </p:cBhvr>
                                    </p:animEffect>
                                  </p:childTnLst>
                                </p:cTn>
                              </p:par>
                              <p:par>
                                <p:cTn id="40" presetID="10"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Effect transition="in" filter="fade">
                                      <p:cBhvr>
                                        <p:cTn id="48" dur="500"/>
                                        <p:tgtEl>
                                          <p:spTgt spid="9"/>
                                        </p:tgtEl>
                                      </p:cBhvr>
                                    </p:animEffect>
                                  </p:childTnLst>
                                </p:cTn>
                              </p:par>
                              <p:par>
                                <p:cTn id="49" presetID="53" presetClass="entr" presetSubtype="16"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p:cTn id="51" dur="500" fill="hold"/>
                                        <p:tgtEl>
                                          <p:spTgt spid="60"/>
                                        </p:tgtEl>
                                        <p:attrNameLst>
                                          <p:attrName>ppt_w</p:attrName>
                                        </p:attrNameLst>
                                      </p:cBhvr>
                                      <p:tavLst>
                                        <p:tav tm="0">
                                          <p:val>
                                            <p:fltVal val="0"/>
                                          </p:val>
                                        </p:tav>
                                        <p:tav tm="100000">
                                          <p:val>
                                            <p:strVal val="#ppt_w"/>
                                          </p:val>
                                        </p:tav>
                                      </p:tavLst>
                                    </p:anim>
                                    <p:anim calcmode="lin" valueType="num">
                                      <p:cBhvr>
                                        <p:cTn id="52" dur="500" fill="hold"/>
                                        <p:tgtEl>
                                          <p:spTgt spid="60"/>
                                        </p:tgtEl>
                                        <p:attrNameLst>
                                          <p:attrName>ppt_h</p:attrName>
                                        </p:attrNameLst>
                                      </p:cBhvr>
                                      <p:tavLst>
                                        <p:tav tm="0">
                                          <p:val>
                                            <p:fltVal val="0"/>
                                          </p:val>
                                        </p:tav>
                                        <p:tav tm="100000">
                                          <p:val>
                                            <p:strVal val="#ppt_h"/>
                                          </p:val>
                                        </p:tav>
                                      </p:tavLst>
                                    </p:anim>
                                    <p:animEffect transition="in" filter="fade">
                                      <p:cBhvr>
                                        <p:cTn id="53" dur="500"/>
                                        <p:tgtEl>
                                          <p:spTgt spid="60"/>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 calcmode="lin" valueType="num">
                                      <p:cBhvr>
                                        <p:cTn id="56" dur="500" fill="hold"/>
                                        <p:tgtEl>
                                          <p:spTgt spid="51"/>
                                        </p:tgtEl>
                                        <p:attrNameLst>
                                          <p:attrName>ppt_w</p:attrName>
                                        </p:attrNameLst>
                                      </p:cBhvr>
                                      <p:tavLst>
                                        <p:tav tm="0">
                                          <p:val>
                                            <p:fltVal val="0"/>
                                          </p:val>
                                        </p:tav>
                                        <p:tav tm="100000">
                                          <p:val>
                                            <p:strVal val="#ppt_w"/>
                                          </p:val>
                                        </p:tav>
                                      </p:tavLst>
                                    </p:anim>
                                    <p:anim calcmode="lin" valueType="num">
                                      <p:cBhvr>
                                        <p:cTn id="57" dur="500" fill="hold"/>
                                        <p:tgtEl>
                                          <p:spTgt spid="51"/>
                                        </p:tgtEl>
                                        <p:attrNameLst>
                                          <p:attrName>ppt_h</p:attrName>
                                        </p:attrNameLst>
                                      </p:cBhvr>
                                      <p:tavLst>
                                        <p:tav tm="0">
                                          <p:val>
                                            <p:fltVal val="0"/>
                                          </p:val>
                                        </p:tav>
                                        <p:tav tm="100000">
                                          <p:val>
                                            <p:strVal val="#ppt_h"/>
                                          </p:val>
                                        </p:tav>
                                      </p:tavLst>
                                    </p:anim>
                                    <p:animEffect transition="in" filter="fade">
                                      <p:cBhvr>
                                        <p:cTn id="58" dur="500"/>
                                        <p:tgtEl>
                                          <p:spTgt spid="51"/>
                                        </p:tgtEl>
                                      </p:cBhvr>
                                    </p:animEffect>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par>
                          <p:cTn id="66" fill="hold">
                            <p:stCondLst>
                              <p:cond delay="3000"/>
                            </p:stCondLst>
                            <p:childTnLst>
                              <p:par>
                                <p:cTn id="67" presetID="53" presetClass="entr" presetSubtype="16"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500" fill="hold"/>
                                        <p:tgtEl>
                                          <p:spTgt spid="8"/>
                                        </p:tgtEl>
                                        <p:attrNameLst>
                                          <p:attrName>ppt_w</p:attrName>
                                        </p:attrNameLst>
                                      </p:cBhvr>
                                      <p:tavLst>
                                        <p:tav tm="0">
                                          <p:val>
                                            <p:fltVal val="0"/>
                                          </p:val>
                                        </p:tav>
                                        <p:tav tm="100000">
                                          <p:val>
                                            <p:strVal val="#ppt_w"/>
                                          </p:val>
                                        </p:tav>
                                      </p:tavLst>
                                    </p:anim>
                                    <p:anim calcmode="lin" valueType="num">
                                      <p:cBhvr>
                                        <p:cTn id="70" dur="500" fill="hold"/>
                                        <p:tgtEl>
                                          <p:spTgt spid="8"/>
                                        </p:tgtEl>
                                        <p:attrNameLst>
                                          <p:attrName>ppt_h</p:attrName>
                                        </p:attrNameLst>
                                      </p:cBhvr>
                                      <p:tavLst>
                                        <p:tav tm="0">
                                          <p:val>
                                            <p:fltVal val="0"/>
                                          </p:val>
                                        </p:tav>
                                        <p:tav tm="100000">
                                          <p:val>
                                            <p:strVal val="#ppt_h"/>
                                          </p:val>
                                        </p:tav>
                                      </p:tavLst>
                                    </p:anim>
                                    <p:animEffect transition="in" filter="fade">
                                      <p:cBhvr>
                                        <p:cTn id="71" dur="500"/>
                                        <p:tgtEl>
                                          <p:spTgt spid="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p:cTn id="74" dur="500" fill="hold"/>
                                        <p:tgtEl>
                                          <p:spTgt spid="49"/>
                                        </p:tgtEl>
                                        <p:attrNameLst>
                                          <p:attrName>ppt_w</p:attrName>
                                        </p:attrNameLst>
                                      </p:cBhvr>
                                      <p:tavLst>
                                        <p:tav tm="0">
                                          <p:val>
                                            <p:fltVal val="0"/>
                                          </p:val>
                                        </p:tav>
                                        <p:tav tm="100000">
                                          <p:val>
                                            <p:strVal val="#ppt_w"/>
                                          </p:val>
                                        </p:tav>
                                      </p:tavLst>
                                    </p:anim>
                                    <p:anim calcmode="lin" valueType="num">
                                      <p:cBhvr>
                                        <p:cTn id="75" dur="500" fill="hold"/>
                                        <p:tgtEl>
                                          <p:spTgt spid="49"/>
                                        </p:tgtEl>
                                        <p:attrNameLst>
                                          <p:attrName>ppt_h</p:attrName>
                                        </p:attrNameLst>
                                      </p:cBhvr>
                                      <p:tavLst>
                                        <p:tav tm="0">
                                          <p:val>
                                            <p:fltVal val="0"/>
                                          </p:val>
                                        </p:tav>
                                        <p:tav tm="100000">
                                          <p:val>
                                            <p:strVal val="#ppt_h"/>
                                          </p:val>
                                        </p:tav>
                                      </p:tavLst>
                                    </p:anim>
                                    <p:animEffect transition="in" filter="fade">
                                      <p:cBhvr>
                                        <p:cTn id="76" dur="500"/>
                                        <p:tgtEl>
                                          <p:spTgt spid="49"/>
                                        </p:tgtEl>
                                      </p:cBhvr>
                                    </p:animEffect>
                                  </p:childTnLst>
                                </p:cTn>
                              </p:par>
                              <p:par>
                                <p:cTn id="77" presetID="53" presetClass="entr" presetSubtype="16"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p:cTn id="79" dur="500" fill="hold"/>
                                        <p:tgtEl>
                                          <p:spTgt spid="58"/>
                                        </p:tgtEl>
                                        <p:attrNameLst>
                                          <p:attrName>ppt_w</p:attrName>
                                        </p:attrNameLst>
                                      </p:cBhvr>
                                      <p:tavLst>
                                        <p:tav tm="0">
                                          <p:val>
                                            <p:fltVal val="0"/>
                                          </p:val>
                                        </p:tav>
                                        <p:tav tm="100000">
                                          <p:val>
                                            <p:strVal val="#ppt_w"/>
                                          </p:val>
                                        </p:tav>
                                      </p:tavLst>
                                    </p:anim>
                                    <p:anim calcmode="lin" valueType="num">
                                      <p:cBhvr>
                                        <p:cTn id="80" dur="500" fill="hold"/>
                                        <p:tgtEl>
                                          <p:spTgt spid="58"/>
                                        </p:tgtEl>
                                        <p:attrNameLst>
                                          <p:attrName>ppt_h</p:attrName>
                                        </p:attrNameLst>
                                      </p:cBhvr>
                                      <p:tavLst>
                                        <p:tav tm="0">
                                          <p:val>
                                            <p:fltVal val="0"/>
                                          </p:val>
                                        </p:tav>
                                        <p:tav tm="100000">
                                          <p:val>
                                            <p:strVal val="#ppt_h"/>
                                          </p:val>
                                        </p:tav>
                                      </p:tavLst>
                                    </p:anim>
                                    <p:animEffect transition="in" filter="fade">
                                      <p:cBhvr>
                                        <p:cTn id="81" dur="500"/>
                                        <p:tgtEl>
                                          <p:spTgt spid="5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p:cTn id="84" dur="500" fill="hold"/>
                                        <p:tgtEl>
                                          <p:spTgt spid="44"/>
                                        </p:tgtEl>
                                        <p:attrNameLst>
                                          <p:attrName>ppt_w</p:attrName>
                                        </p:attrNameLst>
                                      </p:cBhvr>
                                      <p:tavLst>
                                        <p:tav tm="0">
                                          <p:val>
                                            <p:fltVal val="0"/>
                                          </p:val>
                                        </p:tav>
                                        <p:tav tm="100000">
                                          <p:val>
                                            <p:strVal val="#ppt_w"/>
                                          </p:val>
                                        </p:tav>
                                      </p:tavLst>
                                    </p:anim>
                                    <p:anim calcmode="lin" valueType="num">
                                      <p:cBhvr>
                                        <p:cTn id="85" dur="500" fill="hold"/>
                                        <p:tgtEl>
                                          <p:spTgt spid="44"/>
                                        </p:tgtEl>
                                        <p:attrNameLst>
                                          <p:attrName>ppt_h</p:attrName>
                                        </p:attrNameLst>
                                      </p:cBhvr>
                                      <p:tavLst>
                                        <p:tav tm="0">
                                          <p:val>
                                            <p:fltVal val="0"/>
                                          </p:val>
                                        </p:tav>
                                        <p:tav tm="100000">
                                          <p:val>
                                            <p:strVal val="#ppt_h"/>
                                          </p:val>
                                        </p:tav>
                                      </p:tavLst>
                                    </p:anim>
                                    <p:animEffect transition="in" filter="fade">
                                      <p:cBhvr>
                                        <p:cTn id="86" dur="500"/>
                                        <p:tgtEl>
                                          <p:spTgt spid="44"/>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7"/>
                                        </p:tgtEl>
                                        <p:attrNameLst>
                                          <p:attrName>style.visibility</p:attrName>
                                        </p:attrNameLst>
                                      </p:cBhvr>
                                      <p:to>
                                        <p:strVal val="visible"/>
                                      </p:to>
                                    </p:set>
                                    <p:anim calcmode="lin" valueType="num">
                                      <p:cBhvr>
                                        <p:cTn id="89" dur="500" fill="hold"/>
                                        <p:tgtEl>
                                          <p:spTgt spid="7"/>
                                        </p:tgtEl>
                                        <p:attrNameLst>
                                          <p:attrName>ppt_w</p:attrName>
                                        </p:attrNameLst>
                                      </p:cBhvr>
                                      <p:tavLst>
                                        <p:tav tm="0">
                                          <p:val>
                                            <p:fltVal val="0"/>
                                          </p:val>
                                        </p:tav>
                                        <p:tav tm="100000">
                                          <p:val>
                                            <p:strVal val="#ppt_w"/>
                                          </p:val>
                                        </p:tav>
                                      </p:tavLst>
                                    </p:anim>
                                    <p:anim calcmode="lin" valueType="num">
                                      <p:cBhvr>
                                        <p:cTn id="90" dur="500" fill="hold"/>
                                        <p:tgtEl>
                                          <p:spTgt spid="7"/>
                                        </p:tgtEl>
                                        <p:attrNameLst>
                                          <p:attrName>ppt_h</p:attrName>
                                        </p:attrNameLst>
                                      </p:cBhvr>
                                      <p:tavLst>
                                        <p:tav tm="0">
                                          <p:val>
                                            <p:fltVal val="0"/>
                                          </p:val>
                                        </p:tav>
                                        <p:tav tm="100000">
                                          <p:val>
                                            <p:strVal val="#ppt_h"/>
                                          </p:val>
                                        </p:tav>
                                      </p:tavLst>
                                    </p:anim>
                                    <p:animEffect transition="in" filter="fade">
                                      <p:cBhvr>
                                        <p:cTn id="91" dur="500"/>
                                        <p:tgtEl>
                                          <p:spTgt spid="7"/>
                                        </p:tgtEl>
                                      </p:cBhvr>
                                    </p:animEffect>
                                  </p:childTnLst>
                                </p:cTn>
                              </p:par>
                              <p:par>
                                <p:cTn id="92" presetID="53" presetClass="entr" presetSubtype="16" fill="hold" nodeType="withEffect">
                                  <p:stCondLst>
                                    <p:cond delay="0"/>
                                  </p:stCondLst>
                                  <p:childTnLst>
                                    <p:set>
                                      <p:cBhvr>
                                        <p:cTn id="93" dur="1" fill="hold">
                                          <p:stCondLst>
                                            <p:cond delay="0"/>
                                          </p:stCondLst>
                                        </p:cTn>
                                        <p:tgtEl>
                                          <p:spTgt spid="53"/>
                                        </p:tgtEl>
                                        <p:attrNameLst>
                                          <p:attrName>style.visibility</p:attrName>
                                        </p:attrNameLst>
                                      </p:cBhvr>
                                      <p:to>
                                        <p:strVal val="visible"/>
                                      </p:to>
                                    </p:set>
                                    <p:anim calcmode="lin" valueType="num">
                                      <p:cBhvr>
                                        <p:cTn id="94" dur="500" fill="hold"/>
                                        <p:tgtEl>
                                          <p:spTgt spid="53"/>
                                        </p:tgtEl>
                                        <p:attrNameLst>
                                          <p:attrName>ppt_w</p:attrName>
                                        </p:attrNameLst>
                                      </p:cBhvr>
                                      <p:tavLst>
                                        <p:tav tm="0">
                                          <p:val>
                                            <p:fltVal val="0"/>
                                          </p:val>
                                        </p:tav>
                                        <p:tav tm="100000">
                                          <p:val>
                                            <p:strVal val="#ppt_w"/>
                                          </p:val>
                                        </p:tav>
                                      </p:tavLst>
                                    </p:anim>
                                    <p:anim calcmode="lin" valueType="num">
                                      <p:cBhvr>
                                        <p:cTn id="95" dur="500" fill="hold"/>
                                        <p:tgtEl>
                                          <p:spTgt spid="53"/>
                                        </p:tgtEl>
                                        <p:attrNameLst>
                                          <p:attrName>ppt_h</p:attrName>
                                        </p:attrNameLst>
                                      </p:cBhvr>
                                      <p:tavLst>
                                        <p:tav tm="0">
                                          <p:val>
                                            <p:fltVal val="0"/>
                                          </p:val>
                                        </p:tav>
                                        <p:tav tm="100000">
                                          <p:val>
                                            <p:strVal val="#ppt_h"/>
                                          </p:val>
                                        </p:tav>
                                      </p:tavLst>
                                    </p:anim>
                                    <p:animEffect transition="in" filter="fade">
                                      <p:cBhvr>
                                        <p:cTn id="96" dur="500"/>
                                        <p:tgtEl>
                                          <p:spTgt spid="53"/>
                                        </p:tgtEl>
                                      </p:cBhvr>
                                    </p:animEffect>
                                  </p:childTnLst>
                                </p:cTn>
                              </p:par>
                              <p:par>
                                <p:cTn id="97" presetID="53" presetClass="entr" presetSubtype="16"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animEffect transition="in" filter="fade">
                                      <p:cBhvr>
                                        <p:cTn id="101" dur="500"/>
                                        <p:tgtEl>
                                          <p:spTgt spid="46"/>
                                        </p:tgtEl>
                                      </p:cBhvr>
                                    </p:animEffect>
                                  </p:childTnLst>
                                </p:cTn>
                              </p:par>
                            </p:childTnLst>
                          </p:cTn>
                        </p:par>
                        <p:par>
                          <p:cTn id="102" fill="hold">
                            <p:stCondLst>
                              <p:cond delay="3500"/>
                            </p:stCondLst>
                            <p:childTnLst>
                              <p:par>
                                <p:cTn id="103" presetID="10" presetClass="entr" presetSubtype="0" fill="hold" nodeType="after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500"/>
                                        <p:tgtEl>
                                          <p:spTgt spid="14"/>
                                        </p:tgtEl>
                                      </p:cBhvr>
                                    </p:animEffect>
                                  </p:childTnLst>
                                </p:cTn>
                              </p:par>
                            </p:childTnLst>
                          </p:cTn>
                        </p:par>
                        <p:par>
                          <p:cTn id="109" fill="hold">
                            <p:stCondLst>
                              <p:cond delay="4000"/>
                            </p:stCondLst>
                            <p:childTnLst>
                              <p:par>
                                <p:cTn id="110" presetID="53" presetClass="entr" presetSubtype="16" fill="hold" grpId="0" nodeType="afterEffect">
                                  <p:stCondLst>
                                    <p:cond delay="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
                                        </p:tgtEl>
                                        <p:attrNameLst>
                                          <p:attrName>style.visibility</p:attrName>
                                        </p:attrNameLst>
                                      </p:cBhvr>
                                      <p:to>
                                        <p:strVal val="visible"/>
                                      </p:to>
                                    </p:set>
                                    <p:anim calcmode="lin" valueType="num">
                                      <p:cBhvr>
                                        <p:cTn id="117" dur="500" fill="hold"/>
                                        <p:tgtEl>
                                          <p:spTgt spid="10"/>
                                        </p:tgtEl>
                                        <p:attrNameLst>
                                          <p:attrName>ppt_w</p:attrName>
                                        </p:attrNameLst>
                                      </p:cBhvr>
                                      <p:tavLst>
                                        <p:tav tm="0">
                                          <p:val>
                                            <p:fltVal val="0"/>
                                          </p:val>
                                        </p:tav>
                                        <p:tav tm="100000">
                                          <p:val>
                                            <p:strVal val="#ppt_w"/>
                                          </p:val>
                                        </p:tav>
                                      </p:tavLst>
                                    </p:anim>
                                    <p:anim calcmode="lin" valueType="num">
                                      <p:cBhvr>
                                        <p:cTn id="118" dur="500" fill="hold"/>
                                        <p:tgtEl>
                                          <p:spTgt spid="10"/>
                                        </p:tgtEl>
                                        <p:attrNameLst>
                                          <p:attrName>ppt_h</p:attrName>
                                        </p:attrNameLst>
                                      </p:cBhvr>
                                      <p:tavLst>
                                        <p:tav tm="0">
                                          <p:val>
                                            <p:fltVal val="0"/>
                                          </p:val>
                                        </p:tav>
                                        <p:tav tm="100000">
                                          <p:val>
                                            <p:strVal val="#ppt_h"/>
                                          </p:val>
                                        </p:tav>
                                      </p:tavLst>
                                    </p:anim>
                                    <p:animEffect transition="in" filter="fade">
                                      <p:cBhvr>
                                        <p:cTn id="119" dur="500"/>
                                        <p:tgtEl>
                                          <p:spTgt spid="10"/>
                                        </p:tgtEl>
                                      </p:cBhvr>
                                    </p:animEffect>
                                  </p:childTnLst>
                                </p:cTn>
                              </p:par>
                              <p:par>
                                <p:cTn id="120" presetID="53" presetClass="entr" presetSubtype="16" fill="hold" nodeType="withEffect">
                                  <p:stCondLst>
                                    <p:cond delay="0"/>
                                  </p:stCondLst>
                                  <p:childTnLst>
                                    <p:set>
                                      <p:cBhvr>
                                        <p:cTn id="121" dur="1" fill="hold">
                                          <p:stCondLst>
                                            <p:cond delay="0"/>
                                          </p:stCondLst>
                                        </p:cTn>
                                        <p:tgtEl>
                                          <p:spTgt spid="57"/>
                                        </p:tgtEl>
                                        <p:attrNameLst>
                                          <p:attrName>style.visibility</p:attrName>
                                        </p:attrNameLst>
                                      </p:cBhvr>
                                      <p:to>
                                        <p:strVal val="visible"/>
                                      </p:to>
                                    </p:set>
                                    <p:anim calcmode="lin" valueType="num">
                                      <p:cBhvr>
                                        <p:cTn id="122" dur="500" fill="hold"/>
                                        <p:tgtEl>
                                          <p:spTgt spid="57"/>
                                        </p:tgtEl>
                                        <p:attrNameLst>
                                          <p:attrName>ppt_w</p:attrName>
                                        </p:attrNameLst>
                                      </p:cBhvr>
                                      <p:tavLst>
                                        <p:tav tm="0">
                                          <p:val>
                                            <p:fltVal val="0"/>
                                          </p:val>
                                        </p:tav>
                                        <p:tav tm="100000">
                                          <p:val>
                                            <p:strVal val="#ppt_w"/>
                                          </p:val>
                                        </p:tav>
                                      </p:tavLst>
                                    </p:anim>
                                    <p:anim calcmode="lin" valueType="num">
                                      <p:cBhvr>
                                        <p:cTn id="123" dur="500" fill="hold"/>
                                        <p:tgtEl>
                                          <p:spTgt spid="57"/>
                                        </p:tgtEl>
                                        <p:attrNameLst>
                                          <p:attrName>ppt_h</p:attrName>
                                        </p:attrNameLst>
                                      </p:cBhvr>
                                      <p:tavLst>
                                        <p:tav tm="0">
                                          <p:val>
                                            <p:fltVal val="0"/>
                                          </p:val>
                                        </p:tav>
                                        <p:tav tm="100000">
                                          <p:val>
                                            <p:strVal val="#ppt_h"/>
                                          </p:val>
                                        </p:tav>
                                      </p:tavLst>
                                    </p:anim>
                                    <p:animEffect transition="in" filter="fade">
                                      <p:cBhvr>
                                        <p:cTn id="124" dur="500"/>
                                        <p:tgtEl>
                                          <p:spTgt spid="57"/>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2"/>
                                        </p:tgtEl>
                                        <p:attrNameLst>
                                          <p:attrName>style.visibility</p:attrName>
                                        </p:attrNameLst>
                                      </p:cBhvr>
                                      <p:to>
                                        <p:strVal val="visible"/>
                                      </p:to>
                                    </p:set>
                                    <p:anim calcmode="lin" valueType="num">
                                      <p:cBhvr>
                                        <p:cTn id="127" dur="500" fill="hold"/>
                                        <p:tgtEl>
                                          <p:spTgt spid="12"/>
                                        </p:tgtEl>
                                        <p:attrNameLst>
                                          <p:attrName>ppt_w</p:attrName>
                                        </p:attrNameLst>
                                      </p:cBhvr>
                                      <p:tavLst>
                                        <p:tav tm="0">
                                          <p:val>
                                            <p:fltVal val="0"/>
                                          </p:val>
                                        </p:tav>
                                        <p:tav tm="100000">
                                          <p:val>
                                            <p:strVal val="#ppt_w"/>
                                          </p:val>
                                        </p:tav>
                                      </p:tavLst>
                                    </p:anim>
                                    <p:anim calcmode="lin" valueType="num">
                                      <p:cBhvr>
                                        <p:cTn id="128" dur="500" fill="hold"/>
                                        <p:tgtEl>
                                          <p:spTgt spid="12"/>
                                        </p:tgtEl>
                                        <p:attrNameLst>
                                          <p:attrName>ppt_h</p:attrName>
                                        </p:attrNameLst>
                                      </p:cBhvr>
                                      <p:tavLst>
                                        <p:tav tm="0">
                                          <p:val>
                                            <p:fltVal val="0"/>
                                          </p:val>
                                        </p:tav>
                                        <p:tav tm="100000">
                                          <p:val>
                                            <p:strVal val="#ppt_h"/>
                                          </p:val>
                                        </p:tav>
                                      </p:tavLst>
                                    </p:anim>
                                    <p:animEffect transition="in" filter="fade">
                                      <p:cBhvr>
                                        <p:cTn id="129" dur="500"/>
                                        <p:tgtEl>
                                          <p:spTgt spid="12"/>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p:cTn id="132" dur="500" fill="hold"/>
                                        <p:tgtEl>
                                          <p:spTgt spid="45"/>
                                        </p:tgtEl>
                                        <p:attrNameLst>
                                          <p:attrName>ppt_w</p:attrName>
                                        </p:attrNameLst>
                                      </p:cBhvr>
                                      <p:tavLst>
                                        <p:tav tm="0">
                                          <p:val>
                                            <p:fltVal val="0"/>
                                          </p:val>
                                        </p:tav>
                                        <p:tav tm="100000">
                                          <p:val>
                                            <p:strVal val="#ppt_w"/>
                                          </p:val>
                                        </p:tav>
                                      </p:tavLst>
                                    </p:anim>
                                    <p:anim calcmode="lin" valueType="num">
                                      <p:cBhvr>
                                        <p:cTn id="133" dur="500" fill="hold"/>
                                        <p:tgtEl>
                                          <p:spTgt spid="45"/>
                                        </p:tgtEl>
                                        <p:attrNameLst>
                                          <p:attrName>ppt_h</p:attrName>
                                        </p:attrNameLst>
                                      </p:cBhvr>
                                      <p:tavLst>
                                        <p:tav tm="0">
                                          <p:val>
                                            <p:fltVal val="0"/>
                                          </p:val>
                                        </p:tav>
                                        <p:tav tm="100000">
                                          <p:val>
                                            <p:strVal val="#ppt_h"/>
                                          </p:val>
                                        </p:tav>
                                      </p:tavLst>
                                    </p:anim>
                                    <p:animEffect transition="in" filter="fade">
                                      <p:cBhvr>
                                        <p:cTn id="134" dur="500"/>
                                        <p:tgtEl>
                                          <p:spTgt spid="45"/>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 calcmode="lin" valueType="num">
                                      <p:cBhvr>
                                        <p:cTn id="137" dur="500" fill="hold"/>
                                        <p:tgtEl>
                                          <p:spTgt spid="52"/>
                                        </p:tgtEl>
                                        <p:attrNameLst>
                                          <p:attrName>ppt_w</p:attrName>
                                        </p:attrNameLst>
                                      </p:cBhvr>
                                      <p:tavLst>
                                        <p:tav tm="0">
                                          <p:val>
                                            <p:fltVal val="0"/>
                                          </p:val>
                                        </p:tav>
                                        <p:tav tm="100000">
                                          <p:val>
                                            <p:strVal val="#ppt_w"/>
                                          </p:val>
                                        </p:tav>
                                      </p:tavLst>
                                    </p:anim>
                                    <p:anim calcmode="lin" valueType="num">
                                      <p:cBhvr>
                                        <p:cTn id="138" dur="500" fill="hold"/>
                                        <p:tgtEl>
                                          <p:spTgt spid="52"/>
                                        </p:tgtEl>
                                        <p:attrNameLst>
                                          <p:attrName>ppt_h</p:attrName>
                                        </p:attrNameLst>
                                      </p:cBhvr>
                                      <p:tavLst>
                                        <p:tav tm="0">
                                          <p:val>
                                            <p:fltVal val="0"/>
                                          </p:val>
                                        </p:tav>
                                        <p:tav tm="100000">
                                          <p:val>
                                            <p:strVal val="#ppt_h"/>
                                          </p:val>
                                        </p:tav>
                                      </p:tavLst>
                                    </p:anim>
                                    <p:animEffect transition="in" filter="fade">
                                      <p:cBhvr>
                                        <p:cTn id="139" dur="500"/>
                                        <p:tgtEl>
                                          <p:spTgt spid="52"/>
                                        </p:tgtEl>
                                      </p:cBhvr>
                                    </p:animEffect>
                                  </p:childTnLst>
                                </p:cTn>
                              </p:par>
                            </p:childTnLst>
                          </p:cTn>
                        </p:par>
                        <p:par>
                          <p:cTn id="140" fill="hold">
                            <p:stCondLst>
                              <p:cond delay="4500"/>
                            </p:stCondLst>
                            <p:childTnLst>
                              <p:par>
                                <p:cTn id="141" presetID="53" presetClass="entr" presetSubtype="16"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p:cTn id="143" dur="500" fill="hold"/>
                                        <p:tgtEl>
                                          <p:spTgt spid="55"/>
                                        </p:tgtEl>
                                        <p:attrNameLst>
                                          <p:attrName>ppt_w</p:attrName>
                                        </p:attrNameLst>
                                      </p:cBhvr>
                                      <p:tavLst>
                                        <p:tav tm="0">
                                          <p:val>
                                            <p:fltVal val="0"/>
                                          </p:val>
                                        </p:tav>
                                        <p:tav tm="100000">
                                          <p:val>
                                            <p:strVal val="#ppt_w"/>
                                          </p:val>
                                        </p:tav>
                                      </p:tavLst>
                                    </p:anim>
                                    <p:anim calcmode="lin" valueType="num">
                                      <p:cBhvr>
                                        <p:cTn id="144" dur="500" fill="hold"/>
                                        <p:tgtEl>
                                          <p:spTgt spid="55"/>
                                        </p:tgtEl>
                                        <p:attrNameLst>
                                          <p:attrName>ppt_h</p:attrName>
                                        </p:attrNameLst>
                                      </p:cBhvr>
                                      <p:tavLst>
                                        <p:tav tm="0">
                                          <p:val>
                                            <p:fltVal val="0"/>
                                          </p:val>
                                        </p:tav>
                                        <p:tav tm="100000">
                                          <p:val>
                                            <p:strVal val="#ppt_h"/>
                                          </p:val>
                                        </p:tav>
                                      </p:tavLst>
                                    </p:anim>
                                    <p:animEffect transition="in" filter="fade">
                                      <p:cBhvr>
                                        <p:cTn id="145" dur="500"/>
                                        <p:tgtEl>
                                          <p:spTgt spid="55"/>
                                        </p:tgtEl>
                                      </p:cBhvr>
                                    </p:animEffect>
                                  </p:childTnLst>
                                </p:cTn>
                              </p:par>
                            </p:childTnLst>
                          </p:cTn>
                        </p:par>
                        <p:par>
                          <p:cTn id="146" fill="hold">
                            <p:stCondLst>
                              <p:cond delay="5000"/>
                            </p:stCondLst>
                            <p:childTnLst>
                              <p:par>
                                <p:cTn id="147" presetID="3" presetClass="emph" presetSubtype="2" fill="hold" grpId="1" nodeType="afterEffect">
                                  <p:stCondLst>
                                    <p:cond delay="0"/>
                                  </p:stCondLst>
                                  <p:childTnLst>
                                    <p:animClr clrSpc="rgb" dir="cw">
                                      <p:cBhvr override="childStyle">
                                        <p:cTn id="148" dur="2000" fill="hold"/>
                                        <p:tgtEl>
                                          <p:spTgt spid="55"/>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6" grpId="0" animBg="1"/>
      <p:bldP spid="5" grpId="0"/>
      <p:bldP spid="3" grpId="0" build="p"/>
      <p:bldP spid="4" grpId="0"/>
      <p:bldP spid="7" grpId="0" animBg="1"/>
      <p:bldP spid="11" grpId="0" animBg="1"/>
      <p:bldP spid="12" grpId="0" animBg="1"/>
      <p:bldP spid="22" grpId="0" animBg="1"/>
      <p:bldP spid="44" grpId="0"/>
      <p:bldP spid="45" grpId="0"/>
      <p:bldP spid="49" grpId="0"/>
      <p:bldP spid="50" grpId="0"/>
      <p:bldP spid="52" grpId="0"/>
      <p:bldP spid="55" grpId="0"/>
      <p:bldP spid="55" grpId="1"/>
      <p:bldP spid="56"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CLEAN CODE Y DISCIPLINA SON OBLIGATORIOS</a:t>
            </a:r>
            <a:endParaRPr lang="en-US" b="1" dirty="0">
              <a:solidFill>
                <a:schemeClr val="tx1"/>
              </a:solidFill>
              <a:latin typeface="Novecento wide Book" pitchFamily="50" charset="0"/>
            </a:endParaRPr>
          </a:p>
        </p:txBody>
      </p:sp>
      <p:sp>
        <p:nvSpPr>
          <p:cNvPr id="8" name="7 CuadroTexto"/>
          <p:cNvSpPr txBox="1"/>
          <p:nvPr/>
        </p:nvSpPr>
        <p:spPr>
          <a:xfrm>
            <a:off x="530817" y="2154264"/>
            <a:ext cx="8155983" cy="3447098"/>
          </a:xfrm>
          <a:prstGeom prst="rect">
            <a:avLst/>
          </a:prstGeom>
          <a:noFill/>
        </p:spPr>
        <p:txBody>
          <a:bodyPr wrap="square" rtlCol="0">
            <a:spAutoFit/>
          </a:bodyPr>
          <a:lstStyle/>
          <a:p>
            <a:pPr algn="ctr"/>
            <a:r>
              <a:rPr lang="es-PE" sz="2800" dirty="0" smtClean="0">
                <a:solidFill>
                  <a:srgbClr val="FF0000"/>
                </a:solidFill>
              </a:rPr>
              <a:t>Pregúntate a ti mismo ….</a:t>
            </a:r>
            <a:r>
              <a:rPr lang="es-PE" sz="2800" dirty="0" smtClean="0">
                <a:solidFill>
                  <a:srgbClr val="FF0000"/>
                </a:solidFill>
                <a:latin typeface="Arial" pitchFamily="34" charset="0"/>
                <a:cs typeface="Arial" pitchFamily="34" charset="0"/>
              </a:rPr>
              <a:t>¿</a:t>
            </a:r>
            <a:r>
              <a:rPr lang="es-PE" sz="2800" dirty="0" smtClean="0">
                <a:solidFill>
                  <a:srgbClr val="FF0000"/>
                </a:solidFill>
              </a:rPr>
              <a:t>Cuando he tomado deuda técnica he cumplido lo siguiente?</a:t>
            </a:r>
          </a:p>
          <a:p>
            <a:pPr marL="285750" indent="-285750">
              <a:buFont typeface="Arial" pitchFamily="34" charset="0"/>
              <a:buChar char="•"/>
            </a:pPr>
            <a:endParaRPr lang="es-PE" dirty="0" smtClean="0">
              <a:solidFill>
                <a:schemeClr val="accent2"/>
              </a:solidFill>
            </a:endParaRPr>
          </a:p>
          <a:p>
            <a:pPr marL="285750" indent="-285750">
              <a:lnSpc>
                <a:spcPct val="150000"/>
              </a:lnSpc>
              <a:buFont typeface="Arial" pitchFamily="34" charset="0"/>
              <a:buChar char="•"/>
            </a:pPr>
            <a:r>
              <a:rPr lang="es-PE" sz="2400" dirty="0" smtClean="0">
                <a:solidFill>
                  <a:schemeClr val="accent2"/>
                </a:solidFill>
              </a:rPr>
              <a:t>El código era limpio.</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Había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software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de software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solidFill>
                  <a:schemeClr val="accent1"/>
                </a:solidFill>
                <a:latin typeface="Novecento wide Book" pitchFamily="50" charset="0"/>
              </a:rPr>
              <a:t>La Cuestión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no es eliminar la deuda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98608"/>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No SOLO EL EQUIPO DE DESARROLLO</a:t>
            </a:r>
            <a:endParaRPr lang="es-PE" b="1" dirty="0">
              <a:latin typeface="Novecento wide Book" pitchFamily="50" charset="0"/>
            </a:endParaRPr>
          </a:p>
        </p:txBody>
      </p:sp>
    </p:spTree>
    <p:extLst>
      <p:ext uri="{BB962C8B-B14F-4D97-AF65-F5344CB8AC3E}">
        <p14:creationId xmlns:p14="http://schemas.microsoft.com/office/powerpoint/2010/main" val="946585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No SOLO ES CÓDIGO</a:t>
            </a:r>
            <a:endParaRPr lang="es-PE" b="1" dirty="0">
              <a:latin typeface="Novecento wide Book" pitchFamily="50" charset="0"/>
            </a:endParaRPr>
          </a:p>
        </p:txBody>
      </p:sp>
    </p:spTree>
    <p:extLst>
      <p:ext uri="{BB962C8B-B14F-4D97-AF65-F5344CB8AC3E}">
        <p14:creationId xmlns:p14="http://schemas.microsoft.com/office/powerpoint/2010/main" val="3452454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Involucrar y EDUCAR</a:t>
            </a:r>
            <a:endParaRPr lang="es-PE" dirty="0"/>
          </a:p>
        </p:txBody>
      </p:sp>
    </p:spTree>
    <p:extLst>
      <p:ext uri="{BB962C8B-B14F-4D97-AF65-F5344CB8AC3E}">
        <p14:creationId xmlns:p14="http://schemas.microsoft.com/office/powerpoint/2010/main" val="188907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err="1" smtClean="0">
                <a:latin typeface="Novecento wide Book" pitchFamily="50" charset="0"/>
              </a:rPr>
              <a:t>product</a:t>
            </a:r>
            <a:r>
              <a:rPr lang="es-PE" b="1" dirty="0" smtClean="0">
                <a:latin typeface="Novecento wide Book" pitchFamily="50" charset="0"/>
              </a:rPr>
              <a:t> </a:t>
            </a:r>
            <a:r>
              <a:rPr lang="es-PE" b="1" dirty="0" err="1" smtClean="0">
                <a:latin typeface="Novecento wide Book" pitchFamily="50" charset="0"/>
              </a:rPr>
              <a:t>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p:cNvSpPr/>
          <p:nvPr/>
        </p:nvSpPr>
        <p:spPr>
          <a:xfrm>
            <a:off x="6859138" y="5865547"/>
            <a:ext cx="1548000" cy="576000"/>
          </a:xfrm>
          <a:prstGeom prst="ellipse">
            <a:avLst/>
          </a:prstGeom>
          <a:solidFill>
            <a:srgbClr val="FF0000">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907" y="971298"/>
            <a:ext cx="6268173" cy="4068959"/>
          </a:xfrm>
          <a:prstGeom prst="rect">
            <a:avLst/>
          </a:prstGeom>
        </p:spPr>
      </p:pic>
      <p:sp>
        <p:nvSpPr>
          <p:cNvPr id="10" name="9 CuadroTexto"/>
          <p:cNvSpPr txBox="1"/>
          <p:nvPr/>
        </p:nvSpPr>
        <p:spPr>
          <a:xfrm>
            <a:off x="457195" y="5168544"/>
            <a:ext cx="8229595" cy="1200329"/>
          </a:xfrm>
          <a:prstGeom prst="rect">
            <a:avLst/>
          </a:prstGeom>
          <a:noFill/>
        </p:spPr>
        <p:txBody>
          <a:bodyPr wrap="square" rtlCol="0">
            <a:spAutoFit/>
          </a:bodyPr>
          <a:lstStyle/>
          <a:p>
            <a:r>
              <a:rPr lang="es-PE" sz="2000" dirty="0" smtClean="0"/>
              <a:t>El </a:t>
            </a:r>
            <a:r>
              <a:rPr lang="es-PE" sz="2000" dirty="0" err="1" smtClean="0"/>
              <a:t>Release</a:t>
            </a:r>
            <a:r>
              <a:rPr lang="es-PE" sz="2000" dirty="0" smtClean="0"/>
              <a:t> </a:t>
            </a:r>
            <a:r>
              <a:rPr lang="es-PE" sz="2000" dirty="0" err="1" smtClean="0"/>
              <a:t>Candidate</a:t>
            </a:r>
            <a:r>
              <a:rPr lang="es-PE" sz="2000" dirty="0" smtClean="0"/>
              <a:t> será creado cuando no existan </a:t>
            </a:r>
            <a:r>
              <a:rPr lang="es-PE" sz="2000" dirty="0" err="1" smtClean="0"/>
              <a:t>issues</a:t>
            </a:r>
            <a:r>
              <a:rPr lang="es-PE" sz="2000" dirty="0" smtClean="0"/>
              <a:t> abiertos, basado en esta información </a:t>
            </a:r>
            <a:r>
              <a:rPr lang="es-PE" sz="2000" dirty="0" smtClean="0">
                <a:latin typeface="Arial" panose="020B0604020202020204" pitchFamily="34" charset="0"/>
                <a:cs typeface="Arial" panose="020B0604020202020204" pitchFamily="34" charset="0"/>
              </a:rPr>
              <a:t>¿</a:t>
            </a:r>
            <a:r>
              <a:rPr lang="es-PE" sz="2000" dirty="0" smtClean="0"/>
              <a:t>Cuándo sería esto?</a:t>
            </a:r>
            <a:endParaRPr lang="es-PE" sz="1200" dirty="0" smtClean="0"/>
          </a:p>
          <a:p>
            <a:r>
              <a:rPr lang="es-PE" sz="1200" dirty="0" smtClean="0"/>
              <a:t/>
            </a:r>
            <a:br>
              <a:rPr lang="es-PE" sz="1200" dirty="0" smtClean="0"/>
            </a:br>
            <a:r>
              <a:rPr lang="es-PE" sz="2000" dirty="0" smtClean="0"/>
              <a:t>A) 2013/02/05          B)En los siguientes 3 meses          </a:t>
            </a:r>
            <a:r>
              <a:rPr lang="es-PE" sz="2000" dirty="0" smtClean="0">
                <a:solidFill>
                  <a:schemeClr val="bg1"/>
                </a:solidFill>
              </a:rPr>
              <a:t>C) Nunca</a:t>
            </a:r>
            <a:endParaRPr lang="es-PE" sz="2000" dirty="0">
              <a:solidFill>
                <a:schemeClr val="bg1"/>
              </a:solidFill>
            </a:endParaRPr>
          </a:p>
        </p:txBody>
      </p:sp>
    </p:spTree>
    <p:extLst>
      <p:ext uri="{BB962C8B-B14F-4D97-AF65-F5344CB8AC3E}">
        <p14:creationId xmlns:p14="http://schemas.microsoft.com/office/powerpoint/2010/main" val="146575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medir</a:t>
            </a:r>
            <a:endParaRPr lang="es-PE" dirty="0"/>
          </a:p>
        </p:txBody>
      </p:sp>
    </p:spTree>
    <p:extLst>
      <p:ext uri="{BB962C8B-B14F-4D97-AF65-F5344CB8AC3E}">
        <p14:creationId xmlns:p14="http://schemas.microsoft.com/office/powerpoint/2010/main" val="2063493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Tree>
    <p:extLst>
      <p:ext uri="{BB962C8B-B14F-4D97-AF65-F5344CB8AC3E}">
        <p14:creationId xmlns:p14="http://schemas.microsoft.com/office/powerpoint/2010/main" val="40921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Velocity</a:t>
            </a:r>
            <a:endParaRPr lang="es-PE" b="1" dirty="0">
              <a:latin typeface="Novecento wide Book" pitchFamily="50" charset="0"/>
            </a:endParaRPr>
          </a:p>
        </p:txBody>
      </p:sp>
    </p:spTree>
    <p:extLst>
      <p:ext uri="{BB962C8B-B14F-4D97-AF65-F5344CB8AC3E}">
        <p14:creationId xmlns:p14="http://schemas.microsoft.com/office/powerpoint/2010/main" val="3880943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MONETIZAR</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923" y="1002630"/>
            <a:ext cx="6364153" cy="468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1389923" y="5831412"/>
            <a:ext cx="6364153" cy="707886"/>
          </a:xfrm>
          <a:prstGeom prst="rect">
            <a:avLst/>
          </a:prstGeom>
          <a:noFill/>
        </p:spPr>
        <p:txBody>
          <a:bodyPr wrap="square" rtlCol="0">
            <a:spAutoFit/>
          </a:bodyPr>
          <a:lstStyle/>
          <a:p>
            <a:pPr algn="ctr"/>
            <a:r>
              <a:rPr lang="es-PE" sz="2000" dirty="0" smtClean="0">
                <a:solidFill>
                  <a:schemeClr val="accent2"/>
                </a:solidFill>
                <a:latin typeface="Arial" pitchFamily="34" charset="0"/>
                <a:cs typeface="Arial" pitchFamily="34" charset="0"/>
              </a:rPr>
              <a:t>¿</a:t>
            </a:r>
            <a:r>
              <a:rPr lang="es-PE" sz="2000" dirty="0" smtClean="0">
                <a:solidFill>
                  <a:schemeClr val="accent2"/>
                </a:solidFill>
              </a:rPr>
              <a:t>Deberíamos tomar una deuda de $100k para generar ingresos de 450k?</a:t>
            </a:r>
            <a:endParaRPr lang="es-PE" sz="2000" dirty="0">
              <a:solidFill>
                <a:schemeClr val="accent2"/>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Costo acumulado</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220567"/>
            <a:ext cx="7560000" cy="2458409"/>
          </a:xfrm>
          <a:prstGeom prst="rect">
            <a:avLst/>
          </a:prstGeom>
        </p:spPr>
      </p:pic>
      <p:sp>
        <p:nvSpPr>
          <p:cNvPr id="8" name="7 Rectángulo redondeado"/>
          <p:cNvSpPr/>
          <p:nvPr/>
        </p:nvSpPr>
        <p:spPr>
          <a:xfrm>
            <a:off x="2396332" y="1255377"/>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cxnSp>
        <p:nvCxnSpPr>
          <p:cNvPr id="9" name="8 Conector recto de flecha"/>
          <p:cNvCxnSpPr>
            <a:stCxn id="8" idx="2"/>
          </p:cNvCxnSpPr>
          <p:nvPr/>
        </p:nvCxnSpPr>
        <p:spPr>
          <a:xfrm flipH="1">
            <a:off x="2128347" y="1672367"/>
            <a:ext cx="1441060" cy="5283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3569406" y="2991465"/>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5" name="14 Conector recto de flecha"/>
          <p:cNvCxnSpPr/>
          <p:nvPr/>
        </p:nvCxnSpPr>
        <p:spPr>
          <a:xfrm flipH="1" flipV="1">
            <a:off x="2632050" y="2898477"/>
            <a:ext cx="937356" cy="3410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35 Rectángulo"/>
          <p:cNvSpPr/>
          <p:nvPr/>
        </p:nvSpPr>
        <p:spPr>
          <a:xfrm>
            <a:off x="792000" y="3928324"/>
            <a:ext cx="7560000" cy="2246769"/>
          </a:xfrm>
          <a:prstGeom prst="rect">
            <a:avLst/>
          </a:prstGeom>
        </p:spPr>
        <p:txBody>
          <a:bodyPr wrap="square">
            <a:spAutoFit/>
          </a:bodyPr>
          <a:lstStyle/>
          <a:p>
            <a:pPr marL="285750" indent="-285750">
              <a:buFont typeface="Arial" pitchFamily="34" charset="0"/>
              <a:buChar char="•"/>
            </a:pPr>
            <a:r>
              <a:rPr lang="es-PE" sz="2000" dirty="0" err="1" smtClean="0">
                <a:solidFill>
                  <a:schemeClr val="accent2"/>
                </a:solidFill>
              </a:rPr>
              <a:t>Stakeholders</a:t>
            </a:r>
            <a:r>
              <a:rPr lang="es-PE" sz="2000" dirty="0" smtClean="0">
                <a:solidFill>
                  <a:schemeClr val="accent2"/>
                </a:solidFill>
              </a:rPr>
              <a:t>/Inversionistas pueden darse una idea del riesgo del software</a:t>
            </a:r>
          </a:p>
          <a:p>
            <a:pPr marL="285750" indent="-285750">
              <a:buFont typeface="Arial" pitchFamily="34" charset="0"/>
              <a:buChar char="•"/>
            </a:pPr>
            <a:r>
              <a:rPr lang="es-PE" sz="2000" dirty="0" smtClean="0">
                <a:solidFill>
                  <a:schemeClr val="accent2"/>
                </a:solidFill>
              </a:rPr>
              <a:t>Definir límites de crédito para que los </a:t>
            </a:r>
            <a:r>
              <a:rPr lang="es-PE" sz="2000" dirty="0" err="1" smtClean="0">
                <a:solidFill>
                  <a:schemeClr val="accent2"/>
                </a:solidFill>
              </a:rPr>
              <a:t>stakeholders</a:t>
            </a:r>
            <a:r>
              <a:rPr lang="es-PE" sz="2000" dirty="0" smtClean="0">
                <a:solidFill>
                  <a:schemeClr val="accent2"/>
                </a:solidFill>
              </a:rPr>
              <a:t> tomen decisiones informadas.</a:t>
            </a:r>
          </a:p>
          <a:p>
            <a:pPr marL="285750" indent="-285750">
              <a:buFont typeface="Arial" pitchFamily="34" charset="0"/>
              <a:buChar char="•"/>
            </a:pPr>
            <a:r>
              <a:rPr lang="es-PE" sz="2000" dirty="0" smtClean="0">
                <a:solidFill>
                  <a:schemeClr val="accent2"/>
                </a:solidFill>
              </a:rPr>
              <a:t>El software sigue siendo asequible de mantener? </a:t>
            </a:r>
            <a:br>
              <a:rPr lang="es-PE" sz="2000" dirty="0" smtClean="0">
                <a:solidFill>
                  <a:schemeClr val="accent2"/>
                </a:solidFill>
              </a:rPr>
            </a:br>
            <a:r>
              <a:rPr lang="es-PE" sz="2000" dirty="0" err="1" smtClean="0">
                <a:solidFill>
                  <a:schemeClr val="accent2"/>
                </a:solidFill>
              </a:rPr>
              <a:t>Refactor</a:t>
            </a:r>
            <a:r>
              <a:rPr lang="es-PE" sz="2000" dirty="0" smtClean="0">
                <a:solidFill>
                  <a:schemeClr val="accent2"/>
                </a:solidFill>
              </a:rPr>
              <a:t> </a:t>
            </a:r>
            <a:r>
              <a:rPr lang="es-PE" sz="2000" dirty="0">
                <a:solidFill>
                  <a:schemeClr val="accent2"/>
                </a:solidFill>
              </a:rPr>
              <a:t>o </a:t>
            </a:r>
            <a:r>
              <a:rPr lang="es-PE" sz="2000" dirty="0" err="1">
                <a:solidFill>
                  <a:schemeClr val="accent2"/>
                </a:solidFill>
              </a:rPr>
              <a:t>Rewrite</a:t>
            </a:r>
            <a:r>
              <a:rPr lang="es-PE" sz="2000" dirty="0">
                <a:solidFill>
                  <a:schemeClr val="accent2"/>
                </a:solidFill>
              </a:rPr>
              <a:t>? </a:t>
            </a:r>
            <a:endParaRPr lang="es-PE" sz="2000" dirty="0" smtClean="0">
              <a:solidFill>
                <a:schemeClr val="accent2"/>
              </a:solidFill>
            </a:endParaRPr>
          </a:p>
          <a:p>
            <a:pPr marL="285750" indent="-285750">
              <a:buFont typeface="Arial" pitchFamily="34" charset="0"/>
              <a:buChar char="•"/>
            </a:pPr>
            <a:r>
              <a:rPr lang="es-PE" sz="2000" dirty="0" smtClean="0">
                <a:solidFill>
                  <a:schemeClr val="accent2"/>
                </a:solidFill>
              </a:rPr>
              <a:t>Colocarlo en un balance como "obligación".</a:t>
            </a:r>
            <a:endParaRPr lang="es-PE" sz="2000" dirty="0">
              <a:solidFill>
                <a:schemeClr val="accent2"/>
              </a:solidFill>
            </a:endParaRPr>
          </a:p>
        </p:txBody>
      </p:sp>
    </p:spTree>
    <p:extLst>
      <p:ext uri="{BB962C8B-B14F-4D97-AF65-F5344CB8AC3E}">
        <p14:creationId xmlns:p14="http://schemas.microsoft.com/office/powerpoint/2010/main" val="1976298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5740400" y="0"/>
            <a:ext cx="34036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940013" y="2920995"/>
            <a:ext cx="3004373" cy="609600"/>
          </a:xfrm>
        </p:spPr>
        <p:txBody>
          <a:bodyPr/>
          <a:lstStyle/>
          <a:p>
            <a:r>
              <a:rPr lang="es-PE" dirty="0" smtClean="0"/>
              <a:t>Visualizar</a:t>
            </a:r>
            <a:br>
              <a:rPr lang="es-PE" dirty="0" smtClean="0"/>
            </a:br>
            <a:r>
              <a:rPr lang="es-PE" dirty="0" smtClean="0"/>
              <a:t>y 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355604" y="1115879"/>
            <a:ext cx="5181600" cy="5742122"/>
          </a:xfrm>
          <a:prstGeom prst="rect">
            <a:avLst/>
          </a:prstGeom>
        </p:spPr>
      </p:pic>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SPEED Boat</a:t>
            </a:r>
            <a:endParaRPr lang="es-PE" b="1" dirty="0">
              <a:solidFill>
                <a:schemeClr val="tx1"/>
              </a:solidFill>
              <a:latin typeface="Novecento wide Book" pitchFamily="50"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1112" y="1019012"/>
            <a:ext cx="6581775" cy="5324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rot="20587319">
            <a:off x="3721243" y="3117924"/>
            <a:ext cx="1766830" cy="461665"/>
          </a:xfrm>
          <a:prstGeom prst="rect">
            <a:avLst/>
          </a:prstGeom>
          <a:noFill/>
        </p:spPr>
        <p:txBody>
          <a:bodyPr wrap="none" rtlCol="0">
            <a:spAutoFit/>
          </a:bodyPr>
          <a:lstStyle/>
          <a:p>
            <a:r>
              <a:rPr lang="es-PE" sz="2400" dirty="0" smtClean="0">
                <a:solidFill>
                  <a:srgbClr val="FF0000"/>
                </a:solidFill>
              </a:rPr>
              <a:t>Tu Sistema</a:t>
            </a:r>
            <a:endParaRPr lang="es-PE" sz="2400" dirty="0">
              <a:solidFill>
                <a:srgbClr val="FF0000"/>
              </a:solidFill>
            </a:endParaRPr>
          </a:p>
        </p:txBody>
      </p:sp>
      <p:sp>
        <p:nvSpPr>
          <p:cNvPr id="3" name="2 CuadroTexto"/>
          <p:cNvSpPr txBox="1"/>
          <p:nvPr/>
        </p:nvSpPr>
        <p:spPr>
          <a:xfrm>
            <a:off x="4374695" y="1284318"/>
            <a:ext cx="3203121" cy="830997"/>
          </a:xfrm>
          <a:prstGeom prst="rect">
            <a:avLst/>
          </a:prstGeom>
          <a:noFill/>
        </p:spPr>
        <p:txBody>
          <a:bodyPr wrap="none" rtlCol="0">
            <a:spAutoFit/>
          </a:bodyPr>
          <a:lstStyle>
            <a:defPPr>
              <a:defRPr lang="en-US"/>
            </a:defPPr>
            <a:lvl1pPr>
              <a:defRPr sz="2400">
                <a:solidFill>
                  <a:srgbClr val="FF0000"/>
                </a:solidFill>
              </a:defRPr>
            </a:lvl1pPr>
          </a:lstStyle>
          <a:p>
            <a:pPr algn="ctr"/>
            <a:r>
              <a:rPr lang="es-PE" dirty="0" smtClean="0"/>
              <a:t>Software </a:t>
            </a:r>
            <a:r>
              <a:rPr lang="es-PE" dirty="0" err="1" smtClean="0"/>
              <a:t>Debt</a:t>
            </a:r>
            <a:r>
              <a:rPr lang="es-PE" dirty="0" smtClean="0"/>
              <a:t> </a:t>
            </a:r>
            <a:br>
              <a:rPr lang="es-PE" dirty="0" smtClean="0"/>
            </a:br>
            <a:r>
              <a:rPr lang="es-PE" dirty="0" smtClean="0"/>
              <a:t>que detiene al </a:t>
            </a:r>
            <a:r>
              <a:rPr lang="es-PE" dirty="0"/>
              <a:t>equipo</a:t>
            </a:r>
          </a:p>
        </p:txBody>
      </p:sp>
      <p:cxnSp>
        <p:nvCxnSpPr>
          <p:cNvPr id="5" name="4 Conector recto de flecha"/>
          <p:cNvCxnSpPr/>
          <p:nvPr/>
        </p:nvCxnSpPr>
        <p:spPr>
          <a:xfrm flipH="1">
            <a:off x="5976257" y="2115315"/>
            <a:ext cx="457200" cy="13953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6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87580" y="1087722"/>
            <a:ext cx="5102280" cy="5102280"/>
          </a:xfrm>
          <a:prstGeom prst="rect">
            <a:avLst/>
          </a:prstGeom>
          <a:noFill/>
          <a:ln>
            <a:noFill/>
          </a:ln>
        </p:spPr>
      </p:pic>
      <p:sp>
        <p:nvSpPr>
          <p:cNvPr id="7" name="6 CuadroTexto"/>
          <p:cNvSpPr txBox="1"/>
          <p:nvPr/>
        </p:nvSpPr>
        <p:spPr>
          <a:xfrm>
            <a:off x="419720" y="951875"/>
            <a:ext cx="3013027" cy="5355312"/>
          </a:xfrm>
          <a:prstGeom prst="rect">
            <a:avLst/>
          </a:prstGeom>
          <a:noFill/>
        </p:spPr>
        <p:txBody>
          <a:bodyPr wrap="square" rtlCol="0">
            <a:spAutoFit/>
          </a:bodyPr>
          <a:lstStyle/>
          <a:p>
            <a:r>
              <a:rPr lang="es-PE" sz="2400" b="1" dirty="0" err="1" smtClean="0">
                <a:solidFill>
                  <a:srgbClr val="0070C0"/>
                </a:solidFill>
              </a:rPr>
              <a:t>Drupal</a:t>
            </a:r>
            <a:r>
              <a:rPr lang="es-PE" sz="2400" b="1" dirty="0" smtClean="0">
                <a:solidFill>
                  <a:srgbClr val="0070C0"/>
                </a:solidFill>
              </a:rPr>
              <a:t> </a:t>
            </a:r>
            <a:r>
              <a:rPr lang="es-PE" sz="2400" b="1" dirty="0" err="1" smtClean="0">
                <a:solidFill>
                  <a:srgbClr val="0070C0"/>
                </a:solidFill>
              </a:rPr>
              <a:t>Core</a:t>
            </a:r>
            <a:r>
              <a:rPr lang="es-PE" sz="2400" b="1" dirty="0">
                <a:solidFill>
                  <a:srgbClr val="0070C0"/>
                </a:solidFill>
              </a:rPr>
              <a:t> </a:t>
            </a:r>
            <a:r>
              <a:rPr lang="es-PE" sz="2400" b="1" dirty="0" smtClean="0">
                <a:solidFill>
                  <a:srgbClr val="0070C0"/>
                </a:solidFill>
              </a:rPr>
              <a:t> </a:t>
            </a:r>
          </a:p>
          <a:p>
            <a:r>
              <a:rPr lang="es-PE" dirty="0" smtClean="0">
                <a:solidFill>
                  <a:schemeClr val="accent2"/>
                </a:solidFill>
              </a:rPr>
              <a:t>Versión: 8.0 </a:t>
            </a:r>
            <a:r>
              <a:rPr lang="es-PE" dirty="0" err="1" smtClean="0">
                <a:solidFill>
                  <a:schemeClr val="accent2"/>
                </a:solidFill>
              </a:rPr>
              <a:t>Dev</a:t>
            </a:r>
            <a:endParaRPr lang="es-PE" dirty="0">
              <a:solidFill>
                <a:schemeClr val="accent2"/>
              </a:solidFill>
            </a:endParaRPr>
          </a:p>
          <a:p>
            <a:endParaRPr lang="es-PE" sz="2000" dirty="0" smtClean="0">
              <a:solidFill>
                <a:schemeClr val="accent2"/>
              </a:solidFill>
            </a:endParaRPr>
          </a:p>
          <a:p>
            <a:r>
              <a:rPr lang="es-PE" sz="2000" dirty="0" smtClean="0">
                <a:solidFill>
                  <a:schemeClr val="accent2"/>
                </a:solidFill>
              </a:rPr>
              <a:t>Uno de los CMS más usados y populares del mundo.</a:t>
            </a:r>
          </a:p>
          <a:p>
            <a:endParaRPr lang="es-PE" sz="2400" dirty="0">
              <a:solidFill>
                <a:schemeClr val="accent2"/>
              </a:solidFill>
            </a:endParaRPr>
          </a:p>
          <a:p>
            <a:r>
              <a:rPr lang="es-PE" sz="2000" dirty="0" err="1" smtClean="0">
                <a:solidFill>
                  <a:schemeClr val="accent2"/>
                </a:solidFill>
              </a:rPr>
              <a:t>Releases</a:t>
            </a:r>
            <a:r>
              <a:rPr lang="es-PE" sz="2000" dirty="0" smtClean="0">
                <a:solidFill>
                  <a:schemeClr val="accent2"/>
                </a:solidFill>
              </a:rPr>
              <a:t>:</a:t>
            </a:r>
            <a:endParaRPr lang="es-PE" sz="2000" dirty="0">
              <a:solidFill>
                <a:schemeClr val="accent2"/>
              </a:solidFill>
            </a:endParaRPr>
          </a:p>
          <a:p>
            <a:r>
              <a:rPr lang="en-US" sz="1600" dirty="0" smtClean="0">
                <a:solidFill>
                  <a:schemeClr val="accent2"/>
                </a:solidFill>
              </a:rPr>
              <a:t>1.0</a:t>
            </a:r>
            <a:r>
              <a:rPr lang="en-US" sz="1600" dirty="0">
                <a:solidFill>
                  <a:schemeClr val="accent2"/>
                </a:solidFill>
              </a:rPr>
              <a:t>	15 Jan </a:t>
            </a:r>
            <a:r>
              <a:rPr lang="en-US" sz="1600" dirty="0" smtClean="0">
                <a:solidFill>
                  <a:schemeClr val="accent2"/>
                </a:solidFill>
              </a:rPr>
              <a:t>2001</a:t>
            </a:r>
            <a:endParaRPr lang="en-US" sz="1600" dirty="0">
              <a:solidFill>
                <a:schemeClr val="accent2"/>
              </a:solidFill>
            </a:endParaRPr>
          </a:p>
          <a:p>
            <a:r>
              <a:rPr lang="en-US" sz="1600" dirty="0">
                <a:solidFill>
                  <a:schemeClr val="accent2"/>
                </a:solidFill>
              </a:rPr>
              <a:t>2.0	15 Mar </a:t>
            </a:r>
            <a:r>
              <a:rPr lang="en-US" sz="1600" dirty="0" smtClean="0">
                <a:solidFill>
                  <a:schemeClr val="accent2"/>
                </a:solidFill>
              </a:rPr>
              <a:t>2001</a:t>
            </a:r>
            <a:endParaRPr lang="en-US" sz="1600" dirty="0">
              <a:solidFill>
                <a:schemeClr val="accent2"/>
              </a:solidFill>
            </a:endParaRPr>
          </a:p>
          <a:p>
            <a:r>
              <a:rPr lang="en-US" sz="1600" dirty="0">
                <a:solidFill>
                  <a:schemeClr val="accent2"/>
                </a:solidFill>
              </a:rPr>
              <a:t>3.0	15 Sep </a:t>
            </a:r>
            <a:r>
              <a:rPr lang="en-US" sz="1600" dirty="0" smtClean="0">
                <a:solidFill>
                  <a:schemeClr val="accent2"/>
                </a:solidFill>
              </a:rPr>
              <a:t>2001</a:t>
            </a:r>
          </a:p>
          <a:p>
            <a:r>
              <a:rPr lang="en-US" sz="1600" dirty="0" smtClean="0">
                <a:solidFill>
                  <a:schemeClr val="accent2"/>
                </a:solidFill>
              </a:rPr>
              <a:t>4.0	16 Jun 2002</a:t>
            </a:r>
          </a:p>
          <a:p>
            <a:r>
              <a:rPr lang="en-US" sz="1600" dirty="0" smtClean="0">
                <a:solidFill>
                  <a:schemeClr val="accent2"/>
                </a:solidFill>
              </a:rPr>
              <a:t>4.5</a:t>
            </a:r>
            <a:r>
              <a:rPr lang="en-US" sz="1600" dirty="0">
                <a:solidFill>
                  <a:schemeClr val="accent2"/>
                </a:solidFill>
              </a:rPr>
              <a:t>	16 Oct </a:t>
            </a:r>
            <a:r>
              <a:rPr lang="en-US" sz="1600" dirty="0" smtClean="0">
                <a:solidFill>
                  <a:schemeClr val="accent2"/>
                </a:solidFill>
              </a:rPr>
              <a:t>2004</a:t>
            </a:r>
            <a:endParaRPr lang="en-US" sz="1600" dirty="0">
              <a:solidFill>
                <a:schemeClr val="accent2"/>
              </a:solidFill>
            </a:endParaRPr>
          </a:p>
          <a:p>
            <a:r>
              <a:rPr lang="en-US" sz="1600" dirty="0">
                <a:solidFill>
                  <a:schemeClr val="accent2"/>
                </a:solidFill>
              </a:rPr>
              <a:t>4.6	16 Apr </a:t>
            </a:r>
            <a:r>
              <a:rPr lang="en-US" sz="1600" dirty="0" smtClean="0">
                <a:solidFill>
                  <a:schemeClr val="accent2"/>
                </a:solidFill>
              </a:rPr>
              <a:t>2005</a:t>
            </a:r>
            <a:endParaRPr lang="en-US" sz="1600" dirty="0">
              <a:solidFill>
                <a:schemeClr val="accent2"/>
              </a:solidFill>
            </a:endParaRPr>
          </a:p>
          <a:p>
            <a:r>
              <a:rPr lang="en-US" sz="1600" dirty="0">
                <a:solidFill>
                  <a:schemeClr val="accent2"/>
                </a:solidFill>
              </a:rPr>
              <a:t>4.7	16 May </a:t>
            </a:r>
            <a:r>
              <a:rPr lang="en-US" sz="1600" dirty="0" smtClean="0">
                <a:solidFill>
                  <a:schemeClr val="accent2"/>
                </a:solidFill>
              </a:rPr>
              <a:t>2006</a:t>
            </a:r>
            <a:endParaRPr lang="en-US" sz="1600" dirty="0">
              <a:solidFill>
                <a:schemeClr val="accent2"/>
              </a:solidFill>
            </a:endParaRPr>
          </a:p>
          <a:p>
            <a:r>
              <a:rPr lang="en-US" sz="1600" dirty="0">
                <a:solidFill>
                  <a:schemeClr val="accent2"/>
                </a:solidFill>
              </a:rPr>
              <a:t>5.0	15 Jan </a:t>
            </a:r>
            <a:r>
              <a:rPr lang="en-US" sz="1600" dirty="0" smtClean="0">
                <a:solidFill>
                  <a:schemeClr val="accent2"/>
                </a:solidFill>
              </a:rPr>
              <a:t>2007</a:t>
            </a:r>
            <a:endParaRPr lang="en-US" sz="1600" dirty="0">
              <a:solidFill>
                <a:schemeClr val="accent2"/>
              </a:solidFill>
            </a:endParaRPr>
          </a:p>
          <a:p>
            <a:r>
              <a:rPr lang="en-US" sz="1600" dirty="0">
                <a:solidFill>
                  <a:schemeClr val="accent2"/>
                </a:solidFill>
              </a:rPr>
              <a:t>6.0	13 Feb </a:t>
            </a:r>
            <a:r>
              <a:rPr lang="en-US" sz="1600" dirty="0" smtClean="0">
                <a:solidFill>
                  <a:schemeClr val="accent2"/>
                </a:solidFill>
              </a:rPr>
              <a:t>2008</a:t>
            </a:r>
            <a:endParaRPr lang="en-US" sz="1600" dirty="0">
              <a:solidFill>
                <a:schemeClr val="accent2"/>
              </a:solidFill>
            </a:endParaRPr>
          </a:p>
          <a:p>
            <a:r>
              <a:rPr lang="en-US" sz="1600" dirty="0">
                <a:solidFill>
                  <a:schemeClr val="accent2"/>
                </a:solidFill>
              </a:rPr>
              <a:t>7.0	</a:t>
            </a:r>
            <a:r>
              <a:rPr lang="en-US" sz="1600" dirty="0" smtClean="0">
                <a:solidFill>
                  <a:schemeClr val="accent2"/>
                </a:solidFill>
              </a:rPr>
              <a:t>  5 </a:t>
            </a:r>
            <a:r>
              <a:rPr lang="en-US" sz="1600" dirty="0">
                <a:solidFill>
                  <a:schemeClr val="accent2"/>
                </a:solidFill>
              </a:rPr>
              <a:t>Jan </a:t>
            </a:r>
            <a:r>
              <a:rPr lang="en-US" sz="1600" dirty="0" smtClean="0">
                <a:solidFill>
                  <a:schemeClr val="accent2"/>
                </a:solidFill>
              </a:rPr>
              <a:t>2011</a:t>
            </a:r>
            <a:endParaRPr lang="en-US" sz="1600" dirty="0">
              <a:solidFill>
                <a:schemeClr val="accent2"/>
              </a:solidFill>
            </a:endParaRPr>
          </a:p>
          <a:p>
            <a:r>
              <a:rPr lang="en-US" sz="1600" dirty="0">
                <a:solidFill>
                  <a:schemeClr val="accent2"/>
                </a:solidFill>
              </a:rPr>
              <a:t>8.0	</a:t>
            </a:r>
            <a:r>
              <a:rPr lang="en-US" sz="1600" dirty="0" smtClean="0">
                <a:solidFill>
                  <a:schemeClr val="accent2"/>
                </a:solidFill>
              </a:rPr>
              <a:t>TBA</a:t>
            </a:r>
            <a:endParaRPr lang="es-PE" sz="1600" dirty="0">
              <a:solidFill>
                <a:schemeClr val="accent2"/>
              </a:solidFill>
            </a:endParaRP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Pull</a:t>
            </a:r>
            <a:r>
              <a:rPr lang="es-PE" b="1" dirty="0" smtClean="0">
                <a:latin typeface="Novecento wide Book" pitchFamily="50" charset="0"/>
              </a:rPr>
              <a:t> </a:t>
            </a:r>
            <a:r>
              <a:rPr lang="es-PE" b="1" dirty="0" err="1" smtClean="0">
                <a:latin typeface="Novecento wide Book" pitchFamily="50" charset="0"/>
              </a:rPr>
              <a:t>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a:t>
            </a:r>
            <a:br>
              <a:rPr lang="es-PE" dirty="0" smtClean="0"/>
            </a:br>
            <a:r>
              <a:rPr lang="es-PE" dirty="0" smtClean="0"/>
              <a:t>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dirty="0"/>
                <a:t>(</a:t>
              </a:r>
              <a:r>
                <a:rPr lang="es-PE" dirty="0" err="1"/>
                <a:t>service</a:t>
              </a:r>
              <a:r>
                <a:rPr lang="es-PE" dirty="0"/>
                <a:t> </a:t>
              </a:r>
              <a:r>
                <a:rPr lang="es-PE" dirty="0" err="1"/>
                <a:t>debt</a:t>
              </a:r>
              <a:r>
                <a:rPr lang="es-PE" dirty="0"/>
                <a:t> </a:t>
              </a:r>
              <a:r>
                <a:rPr lang="es-PE" dirty="0" err="1"/>
                <a:t>when</a:t>
              </a:r>
              <a:r>
                <a:rPr lang="es-PE" dirty="0"/>
                <a:t> </a:t>
              </a:r>
              <a:r>
                <a:rPr lang="es-PE" dirty="0" err="1"/>
                <a:t>you</a:t>
              </a:r>
              <a:r>
                <a:rPr lang="es-PE" dirty="0"/>
                <a:t> </a:t>
              </a:r>
              <a:r>
                <a:rPr lang="es-PE" dirty="0" err="1"/>
                <a:t>happen</a:t>
              </a:r>
              <a:r>
                <a:rPr lang="es-PE" dirty="0"/>
                <a:t> </a:t>
              </a:r>
              <a:r>
                <a:rPr lang="es-PE" dirty="0" err="1"/>
                <a:t>upon</a:t>
              </a:r>
              <a:r>
                <a:rPr lang="es-PE" dirty="0"/>
                <a:t> </a:t>
              </a:r>
              <a:r>
                <a:rPr lang="es-PE" dirty="0" err="1"/>
                <a:t>it</a:t>
              </a:r>
              <a:r>
                <a:rPr lang="es-PE" dirty="0"/>
                <a:t>)</a:t>
              </a:r>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57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Distribuir en cada sprint</a:t>
            </a:r>
            <a:endParaRPr lang="es-PE" b="1" dirty="0">
              <a:latin typeface="Novecento wide Book" pitchFamily="50"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a:t>
            </a:r>
            <a:r>
              <a:rPr lang="es-PE" dirty="0" smtClean="0"/>
              <a:t>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456298" y="2546334"/>
            <a:ext cx="4043754"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r>
              <a:rPr lang="es-PE" sz="2400" dirty="0" err="1" smtClean="0">
                <a:solidFill>
                  <a:schemeClr val="accent2"/>
                </a:solidFill>
              </a:rPr>
              <a:t>Outcomes</a:t>
            </a:r>
            <a:r>
              <a:rPr lang="es-PE" sz="2400" dirty="0" smtClean="0">
                <a:solidFill>
                  <a:schemeClr val="accent2"/>
                </a:solidFill>
              </a:rPr>
              <a:t> no Outputs.</a:t>
            </a:r>
            <a:br>
              <a:rPr lang="es-PE" sz="2400" dirty="0" smtClean="0">
                <a:solidFill>
                  <a:schemeClr val="accent2"/>
                </a:solidFill>
              </a:rPr>
            </a:br>
            <a:r>
              <a:rPr lang="es-PE" sz="2400" dirty="0" smtClean="0">
                <a:solidFill>
                  <a:schemeClr val="accent2"/>
                </a:solidFill>
              </a:rPr>
              <a:t>(Business </a:t>
            </a:r>
            <a:r>
              <a:rPr lang="es-PE" sz="2400" dirty="0" err="1" smtClean="0">
                <a:solidFill>
                  <a:schemeClr val="accent2"/>
                </a:solidFill>
              </a:rPr>
              <a:t>Value</a:t>
            </a:r>
            <a:r>
              <a:rPr lang="es-PE" sz="2400" dirty="0" smtClean="0">
                <a:solidFill>
                  <a:schemeClr val="accent2"/>
                </a:solidFill>
              </a:rPr>
              <a:t>).</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394086" y="2551837"/>
            <a:ext cx="6355829" cy="1754326"/>
          </a:xfrm>
          <a:prstGeom prst="rect">
            <a:avLst/>
          </a:prstGeom>
          <a:noFill/>
        </p:spPr>
        <p:txBody>
          <a:bodyPr wrap="square" rtlCol="0">
            <a:spAutoFit/>
          </a:bodyPr>
          <a:lstStyle/>
          <a:p>
            <a:pPr algn="ctr"/>
            <a:r>
              <a:rPr lang="es-PE" sz="3600" i="1" dirty="0" smtClean="0">
                <a:solidFill>
                  <a:schemeClr val="accent2"/>
                </a:solidFill>
              </a:rPr>
              <a:t>“Podremos ignorar la calidad pero los problemas de la calidad nunca nos ignorarán”</a:t>
            </a:r>
            <a:endParaRPr lang="es-PE" sz="3600" i="1" dirty="0">
              <a:solidFill>
                <a:schemeClr val="accent2"/>
              </a:solidFill>
            </a:endParaRPr>
          </a:p>
        </p:txBody>
      </p:sp>
    </p:spTree>
    <p:extLst>
      <p:ext uri="{BB962C8B-B14F-4D97-AF65-F5344CB8AC3E}">
        <p14:creationId xmlns:p14="http://schemas.microsoft.com/office/powerpoint/2010/main" val="3289219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656410"/>
            <a:ext cx="5065229" cy="4060820"/>
            <a:chOff x="327058" y="1748507"/>
            <a:chExt cx="5065229" cy="4060820"/>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3279208" y="5286107"/>
              <a:ext cx="2113079" cy="523220"/>
            </a:xfrm>
            <a:prstGeom prst="rect">
              <a:avLst/>
            </a:prstGeom>
            <a:noFill/>
          </p:spPr>
          <p:txBody>
            <a:bodyPr wrap="none" rtlCol="0">
              <a:spAutoFit/>
            </a:bodyPr>
            <a:lstStyle/>
            <a:p>
              <a:r>
                <a:rPr lang="es-PE" sz="2800" dirty="0" err="1" smtClean="0">
                  <a:solidFill>
                    <a:schemeClr val="bg2"/>
                  </a:solidFill>
                </a:rPr>
                <a:t>Constraints</a:t>
              </a:r>
              <a:endParaRPr lang="es-PE" sz="2800" dirty="0">
                <a:solidFill>
                  <a:schemeClr val="bg2"/>
                </a:solidFill>
              </a:endParaRP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217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t>
            </a:r>
            <a:r>
              <a:rPr lang="en-US" b="1" dirty="0" err="1" smtClean="0">
                <a:latin typeface="Novecento wide Book" pitchFamily="50" charset="0"/>
              </a:rPr>
              <a:t>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p:cNvSpPr>
          <p:nvPr/>
        </p:nvSpPr>
        <p:spPr bwMode="auto">
          <a:xfrm>
            <a:off x="787400" y="3102964"/>
            <a:ext cx="7569200"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a:t>
            </a:r>
            <a:r>
              <a:rPr lang="en-US" altLang="es-PE" sz="4400" b="1" dirty="0" err="1" smtClean="0">
                <a:solidFill>
                  <a:schemeClr val="accent2"/>
                </a:solidFill>
                <a:latin typeface="+mj-lt"/>
                <a:ea typeface="Lucida Grande" charset="0"/>
                <a:cs typeface="Lucida Grande" charset="0"/>
                <a:sym typeface="Lucida Grande" charset="0"/>
              </a:rPr>
              <a:t>núñez</a:t>
            </a:r>
            <a:r>
              <a:rPr lang="en-US" altLang="es-PE" sz="4000" b="1" dirty="0">
                <a:solidFill>
                  <a:schemeClr val="accent2"/>
                </a:solidFill>
                <a:latin typeface="+mj-lt"/>
                <a:ea typeface="ヒラギノ角ゴ ProN W6" charset="0"/>
                <a:cs typeface="ヒラギノ角ゴ ProN W6" charset="0"/>
                <a:sym typeface="Lucida Grande" charset="0"/>
              </a:rPr>
              <a:t/>
            </a:r>
            <a:br>
              <a:rPr lang="en-US" altLang="es-PE" sz="4000" b="1" dirty="0">
                <a:solidFill>
                  <a:schemeClr val="accent2"/>
                </a:solidFill>
                <a:latin typeface="+mj-lt"/>
                <a:ea typeface="ヒラギノ角ゴ ProN W6" charset="0"/>
                <a:cs typeface="ヒラギノ角ゴ ProN W6" charset="0"/>
                <a:sym typeface="Lucida Grande" charset="0"/>
              </a:rPr>
            </a:br>
            <a:r>
              <a:rPr lang="en-US" altLang="es-PE" sz="1800" b="1" dirty="0" smtClean="0">
                <a:solidFill>
                  <a:schemeClr val="accent2"/>
                </a:solidFill>
                <a:latin typeface="+mj-lt"/>
                <a:ea typeface="ヒラギノ角ゴ ProN W6" charset="0"/>
                <a:cs typeface="ヒラギノ角ゴ ProN W6" charset="0"/>
                <a:sym typeface="Lucida Grande" charset="0"/>
              </a:rPr>
              <a:t>Agile </a:t>
            </a:r>
            <a:r>
              <a:rPr lang="en-US" altLang="es-PE" sz="1800" b="1" dirty="0">
                <a:solidFill>
                  <a:schemeClr val="accent2"/>
                </a:solidFill>
                <a:latin typeface="+mj-lt"/>
                <a:ea typeface="ヒラギノ角ゴ ProN W6" charset="0"/>
                <a:cs typeface="ヒラギノ角ゴ ProN W6" charset="0"/>
                <a:sym typeface="Lucida Grande" charset="0"/>
              </a:rPr>
              <a:t>Consultant &amp; </a:t>
            </a:r>
            <a:r>
              <a:rPr lang="en-US" altLang="es-PE" sz="1800" b="1" dirty="0" smtClean="0">
                <a:solidFill>
                  <a:schemeClr val="accent2"/>
                </a:solidFill>
                <a:latin typeface="+mj-lt"/>
                <a:ea typeface="ヒラギノ角ゴ ProN W6" charset="0"/>
                <a:cs typeface="ヒラギノ角ゴ ProN W6" charset="0"/>
                <a:sym typeface="Lucida Grande" charset="0"/>
              </a:rPr>
              <a:t>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47638"/>
            <a:ext cx="2819400" cy="2819400"/>
          </a:xfrm>
          <a:prstGeom prst="rect">
            <a:avLst/>
          </a:prstGeom>
          <a:noFill/>
          <a:ln>
            <a:noFill/>
          </a:ln>
          <a:effectLst>
            <a:outerShdw blurRad="190500" algn="ctr" rotWithShape="0">
              <a:schemeClr val="bg2">
                <a:alpha val="7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776" y="4779572"/>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5844" y="4779572"/>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176" y="4576372"/>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044" y="4576372"/>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058105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41702" y="1250199"/>
            <a:ext cx="8229600" cy="609600"/>
          </a:xfrm>
        </p:spPr>
        <p:txBody>
          <a:bodyPr/>
          <a:lstStyle/>
          <a:p>
            <a:r>
              <a:rPr lang="es-PE" b="1" dirty="0" smtClean="0">
                <a:latin typeface="Novecento wide Book" pitchFamily="50" charset="0"/>
              </a:rPr>
              <a:t>¿ Cómo nos sentimos acerca de la calidad de nuestro código ?</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285" y="2807589"/>
            <a:ext cx="1914792" cy="1914792"/>
          </a:xfrm>
          <a:prstGeom prst="rect">
            <a:avLst/>
          </a:prstGeom>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34" y="2807589"/>
            <a:ext cx="1943371" cy="1914792"/>
          </a:xfrm>
          <a:prstGeom prst="rect">
            <a:avLst/>
          </a:prstGeom>
        </p:spPr>
      </p:pic>
      <p:cxnSp>
        <p:nvCxnSpPr>
          <p:cNvPr id="6" name="5 Conector recto de flecha"/>
          <p:cNvCxnSpPr/>
          <p:nvPr/>
        </p:nvCxnSpPr>
        <p:spPr>
          <a:xfrm>
            <a:off x="1518835" y="4928466"/>
            <a:ext cx="6192000"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1441345" y="5037092"/>
            <a:ext cx="360996" cy="584775"/>
          </a:xfrm>
          <a:prstGeom prst="rect">
            <a:avLst/>
          </a:prstGeom>
          <a:noFill/>
        </p:spPr>
        <p:txBody>
          <a:bodyPr wrap="none" rtlCol="0">
            <a:spAutoFit/>
          </a:bodyPr>
          <a:lstStyle/>
          <a:p>
            <a:r>
              <a:rPr lang="es-PE" sz="3200" dirty="0" smtClean="0">
                <a:solidFill>
                  <a:schemeClr val="accent1"/>
                </a:solidFill>
                <a:latin typeface="+mj-lt"/>
              </a:rPr>
              <a:t>1</a:t>
            </a:r>
            <a:endParaRPr lang="es-PE" sz="3200" dirty="0">
              <a:solidFill>
                <a:schemeClr val="accent1"/>
              </a:solidFill>
              <a:latin typeface="+mj-lt"/>
            </a:endParaRPr>
          </a:p>
        </p:txBody>
      </p:sp>
      <p:sp>
        <p:nvSpPr>
          <p:cNvPr id="17" name="16 CuadroTexto"/>
          <p:cNvSpPr txBox="1"/>
          <p:nvPr/>
        </p:nvSpPr>
        <p:spPr>
          <a:xfrm>
            <a:off x="7373365" y="5037093"/>
            <a:ext cx="445956" cy="584775"/>
          </a:xfrm>
          <a:prstGeom prst="rect">
            <a:avLst/>
          </a:prstGeom>
          <a:noFill/>
        </p:spPr>
        <p:txBody>
          <a:bodyPr wrap="none" rtlCol="0">
            <a:spAutoFit/>
          </a:bodyPr>
          <a:lstStyle/>
          <a:p>
            <a:r>
              <a:rPr lang="es-PE" sz="3200" dirty="0" smtClean="0">
                <a:solidFill>
                  <a:schemeClr val="accent1"/>
                </a:solidFill>
                <a:latin typeface="+mj-lt"/>
              </a:rPr>
              <a:t>5</a:t>
            </a:r>
            <a:endParaRPr lang="es-PE" sz="3200" dirty="0">
              <a:solidFill>
                <a:schemeClr val="accent1"/>
              </a:solidFill>
              <a:latin typeface="+mj-lt"/>
            </a:endParaRPr>
          </a:p>
        </p:txBody>
      </p:sp>
      <p:cxnSp>
        <p:nvCxnSpPr>
          <p:cNvPr id="19" name="18 Conector recto"/>
          <p:cNvCxnSpPr/>
          <p:nvPr/>
        </p:nvCxnSpPr>
        <p:spPr>
          <a:xfrm flipH="1">
            <a:off x="1637838"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a:off x="7596342"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a:off x="3123093"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a:off x="4620186" y="4784201"/>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a:off x="6142680" y="4766466"/>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218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err="1" smtClean="0">
                <a:solidFill>
                  <a:schemeClr val="tx1"/>
                </a:solidFill>
                <a:latin typeface="Novecento wide Book" pitchFamily="50" charset="0"/>
              </a:rPr>
              <a:t>Cost</a:t>
            </a:r>
            <a:r>
              <a:rPr lang="es-PE" b="1" dirty="0" smtClean="0">
                <a:solidFill>
                  <a:schemeClr val="tx1"/>
                </a:solidFill>
                <a:latin typeface="Novecento wide Book" pitchFamily="50" charset="0"/>
              </a:rPr>
              <a:t> of </a:t>
            </a:r>
            <a:r>
              <a:rPr lang="es-PE" b="1" dirty="0" err="1" smtClean="0">
                <a:solidFill>
                  <a:schemeClr val="tx1"/>
                </a:solidFill>
                <a:latin typeface="Novecento wide Book" pitchFamily="50" charset="0"/>
              </a:rPr>
              <a:t>Change</a:t>
            </a:r>
            <a:endParaRPr lang="es-PE" b="1" dirty="0">
              <a:solidFill>
                <a:schemeClr val="tx1"/>
              </a:solidFill>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sp>
        <p:nvSpPr>
          <p:cNvPr id="3" name="2 Rectángulo redondeado"/>
          <p:cNvSpPr/>
          <p:nvPr/>
        </p:nvSpPr>
        <p:spPr>
          <a:xfrm>
            <a:off x="2396333" y="2512572"/>
            <a:ext cx="1576552"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Debt</a:t>
            </a:r>
            <a:r>
              <a:rPr lang="es-PE" sz="2000" dirty="0" smtClean="0">
                <a:solidFill>
                  <a:srgbClr val="FF0000"/>
                </a:solidFill>
              </a:rPr>
              <a:t> Ratio</a:t>
            </a:r>
            <a:endParaRPr lang="es-PE" sz="2000" dirty="0">
              <a:solidFill>
                <a:srgbClr val="FF0000"/>
              </a:solidFill>
            </a:endParaRPr>
          </a:p>
        </p:txBody>
      </p:sp>
      <p:cxnSp>
        <p:nvCxnSpPr>
          <p:cNvPr id="11" name="10 Conector recto de flecha"/>
          <p:cNvCxnSpPr>
            <a:stCxn id="3" idx="2"/>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Breakdown</a:t>
            </a:r>
            <a:r>
              <a:rPr lang="es-PE" sz="2000" dirty="0" smtClean="0">
                <a:solidFill>
                  <a:srgbClr val="FF0000"/>
                </a:solidFill>
              </a:rPr>
              <a:t> </a:t>
            </a:r>
            <a:r>
              <a:rPr lang="es-PE" sz="2000" dirty="0" err="1" smtClean="0">
                <a:solidFill>
                  <a:srgbClr val="FF0000"/>
                </a:solidFill>
              </a:rPr>
              <a:t>by</a:t>
            </a:r>
            <a:r>
              <a:rPr lang="es-PE" sz="2000" dirty="0" smtClean="0">
                <a:solidFill>
                  <a:srgbClr val="FF0000"/>
                </a:solidFill>
              </a:rPr>
              <a:t> Axis</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43 Rectángulo redondeado"/>
          <p:cNvSpPr/>
          <p:nvPr/>
        </p:nvSpPr>
        <p:spPr>
          <a:xfrm>
            <a:off x="786746" y="5551473"/>
            <a:ext cx="2145639" cy="80202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Cost</a:t>
            </a:r>
            <a:r>
              <a:rPr lang="es-PE" sz="2000" dirty="0" smtClean="0">
                <a:solidFill>
                  <a:srgbClr val="FF0000"/>
                </a:solidFill>
              </a:rPr>
              <a:t> and </a:t>
            </a:r>
            <a:r>
              <a:rPr lang="es-PE" sz="2000" dirty="0" err="1" smtClean="0">
                <a:solidFill>
                  <a:srgbClr val="FF0000"/>
                </a:solidFill>
              </a:rPr>
              <a:t>Work</a:t>
            </a:r>
            <a:endParaRPr lang="es-PE" sz="2000" dirty="0" smtClean="0">
              <a:solidFill>
                <a:srgbClr val="FF0000"/>
              </a:solidFill>
            </a:endParaRPr>
          </a:p>
          <a:p>
            <a:pPr algn="ctr"/>
            <a:r>
              <a:rPr lang="es-PE" sz="2000" dirty="0" err="1" smtClean="0">
                <a:solidFill>
                  <a:srgbClr val="FF0000"/>
                </a:solidFill>
              </a:rPr>
              <a:t>to</a:t>
            </a:r>
            <a:r>
              <a:rPr lang="es-PE" sz="2000" dirty="0" smtClean="0">
                <a:solidFill>
                  <a:srgbClr val="FF0000"/>
                </a:solidFill>
              </a:rPr>
              <a:t> </a:t>
            </a:r>
            <a:r>
              <a:rPr lang="es-PE" sz="2000" dirty="0" err="1">
                <a:solidFill>
                  <a:srgbClr val="FF0000"/>
                </a:solidFill>
              </a:rPr>
              <a:t>R</a:t>
            </a:r>
            <a:r>
              <a:rPr lang="es-PE" sz="2000" dirty="0" err="1" smtClean="0">
                <a:solidFill>
                  <a:srgbClr val="FF0000"/>
                </a:solidFill>
              </a:rPr>
              <a:t>eimburse</a:t>
            </a:r>
            <a:endParaRPr lang="es-PE" sz="2000" dirty="0">
              <a:solidFill>
                <a:srgbClr val="FF0000"/>
              </a:solidFill>
            </a:endParaRPr>
          </a:p>
        </p:txBody>
      </p:sp>
      <p:cxnSp>
        <p:nvCxnSpPr>
          <p:cNvPr id="45" name="44 Conector recto de flecha"/>
          <p:cNvCxnSpPr>
            <a:stCxn id="44" idx="0"/>
          </p:cNvCxnSpPr>
          <p:nvPr/>
        </p:nvCxnSpPr>
        <p:spPr>
          <a:xfrm flipH="1" flipV="1">
            <a:off x="1859565" y="4930265"/>
            <a:ext cx="1" cy="6212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910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36295</TotalTime>
  <Words>7111</Words>
  <Application>Microsoft Office PowerPoint</Application>
  <PresentationFormat>Presentación en pantalla (4:3)</PresentationFormat>
  <Paragraphs>762</Paragraphs>
  <Slides>47</Slides>
  <Notes>47</Notes>
  <HiddenSlides>1</HiddenSlides>
  <MMClips>0</MMClips>
  <ScaleCrop>false</ScaleCrop>
  <HeadingPairs>
    <vt:vector size="4" baseType="variant">
      <vt:variant>
        <vt:lpstr>Tema</vt:lpstr>
      </vt:variant>
      <vt:variant>
        <vt:i4>1</vt:i4>
      </vt:variant>
      <vt:variant>
        <vt:lpstr>Títulos de diapositiva</vt:lpstr>
      </vt:variant>
      <vt:variant>
        <vt:i4>47</vt:i4>
      </vt:variant>
    </vt:vector>
  </HeadingPairs>
  <TitlesOfParts>
    <vt:vector size="48" baseType="lpstr">
      <vt:lpstr>Six 4:3 Light</vt:lpstr>
      <vt:lpstr>reasons</vt:lpstr>
      <vt:lpstr>Un caso real</vt:lpstr>
      <vt:lpstr>La victima</vt:lpstr>
      <vt:lpstr>EL PROBLEMA</vt:lpstr>
      <vt:lpstr>Presentación de PowerPoint</vt:lpstr>
      <vt:lpstr>¿ Cómo nos sentimos acerca de la calidad de nuestro código ?</vt:lpstr>
      <vt:lpstr>Metáfora</vt:lpstr>
      <vt:lpstr>Cost of Change</vt:lpstr>
      <vt:lpstr>MÉTRICA</vt:lpstr>
      <vt:lpstr>software debt is good</vt:lpstr>
      <vt:lpstr>Presentación de PowerPoint</vt:lpstr>
      <vt:lpstr>software debt is bad</vt:lpstr>
      <vt:lpstr>Enfrenta la cruda realidad</vt:lpstr>
      <vt:lpstr>Presentación de PowerPoint</vt:lpstr>
      <vt:lpstr>Presentación de PowerPoint</vt:lpstr>
      <vt:lpstr>Presentación de PowerPoint</vt:lpstr>
      <vt:lpstr>Involucrar y EDUCAR</vt:lpstr>
      <vt:lpstr>Presentación de PowerPoint</vt:lpstr>
      <vt:lpstr>Presentación de PowerPoint</vt:lpstr>
      <vt:lpstr>medir</vt:lpstr>
      <vt:lpstr>Presentación de PowerPoint</vt:lpstr>
      <vt:lpstr>Presentación de PowerPoint</vt:lpstr>
      <vt:lpstr>Presentación de PowerPoint</vt:lpstr>
      <vt:lpstr>Presentación de PowerPoint</vt:lpstr>
      <vt:lpstr>Presentación de PowerPoint</vt:lpstr>
      <vt:lpstr>Presentación de PowerPoint</vt:lpstr>
      <vt:lpstr>Visualizar y Medir</vt:lpstr>
      <vt:lpstr>Presentación de PowerPoint</vt:lpstr>
      <vt:lpstr>Presentación de PowerPoint</vt:lpstr>
      <vt:lpstr>SOSTENER EL RITMO  Y LA CALIDAD</vt:lpstr>
      <vt:lpstr>Presentación de PowerPoint</vt:lpstr>
      <vt:lpstr>Presentación de PowerPoint</vt:lpstr>
      <vt:lpstr>Presentación de PowerPoint</vt:lpstr>
      <vt:lpstr>Atender y Pagar  la deuda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Incluir la calidad en la gestión del portfolio</vt:lpstr>
      <vt:lpstr>Presentación de PowerPoint</vt:lpstr>
      <vt:lpstr>Presentación de PowerPoint</vt:lpstr>
      <vt:lpstr>Presentación de PowerPoint</vt:lpstr>
      <vt:lpstr>Presentación de PowerPoint</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RxmnT</cp:lastModifiedBy>
  <cp:revision>1943</cp:revision>
  <dcterms:created xsi:type="dcterms:W3CDTF">2006-08-16T00:00:00Z</dcterms:created>
  <dcterms:modified xsi:type="dcterms:W3CDTF">2013-10-07T09:06:51Z</dcterms:modified>
</cp:coreProperties>
</file>